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7" r:id="rId6"/>
    <p:sldId id="264" r:id="rId7"/>
    <p:sldId id="265" r:id="rId8"/>
    <p:sldId id="261" r:id="rId9"/>
    <p:sldId id="266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746"/>
    <a:srgbClr val="001C54"/>
    <a:srgbClr val="420042"/>
    <a:srgbClr val="EBFFFA"/>
    <a:srgbClr val="D8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A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ker.com/cliparts/3/0/3/8/1194986541442028018ea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7772400" cy="1296144"/>
          </a:xfrm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rgbClr val="0000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Lom světla</a:t>
            </a:r>
            <a:endParaRPr lang="cs-CZ" sz="5400" b="1" dirty="0">
              <a:solidFill>
                <a:srgbClr val="0000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2924944"/>
            <a:ext cx="6400800" cy="1152128"/>
          </a:xfrm>
        </p:spPr>
        <p:txBody>
          <a:bodyPr/>
          <a:lstStyle/>
          <a:p>
            <a:r>
              <a:rPr lang="cs-CZ" sz="2000" dirty="0" smtClean="0">
                <a:solidFill>
                  <a:srgbClr val="002060"/>
                </a:solidFill>
              </a:rPr>
              <a:t>Autor: Mgr. Eliška Vokáčová</a:t>
            </a:r>
          </a:p>
          <a:p>
            <a:r>
              <a:rPr lang="cs-CZ" sz="2000" dirty="0" smtClean="0">
                <a:solidFill>
                  <a:srgbClr val="002060"/>
                </a:solidFill>
              </a:rPr>
              <a:t>Gymnázium K. V. Raise, Hlinsko, Adámkova 55</a:t>
            </a:r>
          </a:p>
          <a:p>
            <a:r>
              <a:rPr lang="cs-CZ" sz="2000" dirty="0" smtClean="0">
                <a:solidFill>
                  <a:srgbClr val="002060"/>
                </a:solidFill>
              </a:rPr>
              <a:t>2013, červen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62" y="4218078"/>
            <a:ext cx="64389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4"/>
          <p:cNvCxnSpPr/>
          <p:nvPr/>
        </p:nvCxnSpPr>
        <p:spPr>
          <a:xfrm>
            <a:off x="1763688" y="4221088"/>
            <a:ext cx="58326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69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endParaRPr lang="cs-CZ" sz="1800" dirty="0" smtClean="0">
              <a:hlinkClick r:id="rId2"/>
            </a:endParaRPr>
          </a:p>
          <a:p>
            <a:r>
              <a:rPr lang="cs-CZ" sz="1800" dirty="0" smtClean="0"/>
              <a:t>KOLÁŘOVÁ, Růžena a BOHUNĚK, Jiří. Fyzika pro 7. ročník základní školy. 2. upravené vydání. Nakladatelství  Prometheus, spol. s r. o., Praha 4, 2004. Učebnice pro základní školy. ISBN 80-7196-265-1.</a:t>
            </a:r>
          </a:p>
          <a:p>
            <a:pPr marL="0" indent="0">
              <a:buNone/>
            </a:pPr>
            <a:endParaRPr lang="cs-CZ" sz="1800" dirty="0" smtClean="0"/>
          </a:p>
          <a:p>
            <a:r>
              <a:rPr lang="cs-CZ" sz="1800" dirty="0" smtClean="0"/>
              <a:t>Zdroj obrázků: vlastní tvorba.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971600" y="1340768"/>
            <a:ext cx="7200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6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Lom světla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Lom světla nastává na rozhraní dvou optických prostředí.</a:t>
            </a:r>
          </a:p>
          <a:p>
            <a:pPr marL="0" indent="0">
              <a:buNone/>
            </a:pPr>
            <a:endParaRPr lang="cs-CZ" dirty="0">
              <a:solidFill>
                <a:srgbClr val="420042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84764"/>
            <a:ext cx="3840427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/>
          </p:cNvSpPr>
          <p:nvPr/>
        </p:nvSpPr>
        <p:spPr bwMode="auto">
          <a:xfrm>
            <a:off x="0" y="2868613"/>
            <a:ext cx="9144000" cy="26486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cs-CZ" dirty="0"/>
          </a:p>
        </p:txBody>
      </p:sp>
      <p:sp>
        <p:nvSpPr>
          <p:cNvPr id="171011" name="Line 3"/>
          <p:cNvSpPr>
            <a:spLocks noChangeShapeType="1"/>
          </p:cNvSpPr>
          <p:nvPr/>
        </p:nvSpPr>
        <p:spPr bwMode="auto">
          <a:xfrm>
            <a:off x="0" y="2846388"/>
            <a:ext cx="914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71012" name="Group 4"/>
          <p:cNvGrpSpPr>
            <a:grpSpLocks/>
          </p:cNvGrpSpPr>
          <p:nvPr/>
        </p:nvGrpSpPr>
        <p:grpSpPr bwMode="auto">
          <a:xfrm>
            <a:off x="3390900" y="1300163"/>
            <a:ext cx="1676400" cy="1528762"/>
            <a:chOff x="2136" y="1125"/>
            <a:chExt cx="1056" cy="963"/>
          </a:xfrm>
        </p:grpSpPr>
        <p:sp>
          <p:nvSpPr>
            <p:cNvPr id="171013" name="Freeform 5"/>
            <p:cNvSpPr>
              <a:spLocks/>
            </p:cNvSpPr>
            <p:nvPr/>
          </p:nvSpPr>
          <p:spPr bwMode="auto">
            <a:xfrm>
              <a:off x="2136" y="1152"/>
              <a:ext cx="722" cy="936"/>
            </a:xfrm>
            <a:custGeom>
              <a:avLst/>
              <a:gdLst>
                <a:gd name="T0" fmla="*/ 722 w 722"/>
                <a:gd name="T1" fmla="*/ 0 h 936"/>
                <a:gd name="T2" fmla="*/ 605 w 722"/>
                <a:gd name="T3" fmla="*/ 3 h 936"/>
                <a:gd name="T4" fmla="*/ 480 w 722"/>
                <a:gd name="T5" fmla="*/ 42 h 936"/>
                <a:gd name="T6" fmla="*/ 366 w 722"/>
                <a:gd name="T7" fmla="*/ 78 h 936"/>
                <a:gd name="T8" fmla="*/ 234 w 722"/>
                <a:gd name="T9" fmla="*/ 138 h 936"/>
                <a:gd name="T10" fmla="*/ 138 w 722"/>
                <a:gd name="T11" fmla="*/ 216 h 936"/>
                <a:gd name="T12" fmla="*/ 91 w 722"/>
                <a:gd name="T13" fmla="*/ 267 h 936"/>
                <a:gd name="T14" fmla="*/ 44 w 722"/>
                <a:gd name="T15" fmla="*/ 337 h 936"/>
                <a:gd name="T16" fmla="*/ 0 w 722"/>
                <a:gd name="T17" fmla="*/ 402 h 936"/>
                <a:gd name="T18" fmla="*/ 720 w 722"/>
                <a:gd name="T19" fmla="*/ 936 h 936"/>
                <a:gd name="T20" fmla="*/ 722 w 722"/>
                <a:gd name="T21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2" h="936">
                  <a:moveTo>
                    <a:pt x="722" y="0"/>
                  </a:moveTo>
                  <a:lnTo>
                    <a:pt x="605" y="3"/>
                  </a:lnTo>
                  <a:cubicBezTo>
                    <a:pt x="565" y="10"/>
                    <a:pt x="520" y="30"/>
                    <a:pt x="480" y="42"/>
                  </a:cubicBezTo>
                  <a:cubicBezTo>
                    <a:pt x="440" y="54"/>
                    <a:pt x="407" y="62"/>
                    <a:pt x="366" y="78"/>
                  </a:cubicBezTo>
                  <a:cubicBezTo>
                    <a:pt x="325" y="94"/>
                    <a:pt x="272" y="115"/>
                    <a:pt x="234" y="138"/>
                  </a:cubicBezTo>
                  <a:cubicBezTo>
                    <a:pt x="196" y="161"/>
                    <a:pt x="162" y="195"/>
                    <a:pt x="138" y="216"/>
                  </a:cubicBezTo>
                  <a:cubicBezTo>
                    <a:pt x="114" y="237"/>
                    <a:pt x="107" y="247"/>
                    <a:pt x="91" y="267"/>
                  </a:cubicBezTo>
                  <a:cubicBezTo>
                    <a:pt x="75" y="287"/>
                    <a:pt x="59" y="315"/>
                    <a:pt x="44" y="337"/>
                  </a:cubicBezTo>
                  <a:lnTo>
                    <a:pt x="0" y="402"/>
                  </a:lnTo>
                  <a:lnTo>
                    <a:pt x="720" y="936"/>
                  </a:lnTo>
                  <a:lnTo>
                    <a:pt x="722" y="0"/>
                  </a:lnTo>
                  <a:close/>
                </a:path>
              </a:pathLst>
            </a:custGeom>
            <a:solidFill>
              <a:srgbClr val="EAEAEA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FFFF99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1014" name="Text Box 6"/>
            <p:cNvSpPr txBox="1">
              <a:spLocks noChangeArrowheads="1"/>
            </p:cNvSpPr>
            <p:nvPr/>
          </p:nvSpPr>
          <p:spPr bwMode="auto">
            <a:xfrm>
              <a:off x="2337" y="1125"/>
              <a:ext cx="502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sk-SK" altLang="cs-CZ" sz="4800" dirty="0">
                  <a:latin typeface="Symbol" pitchFamily="18" charset="2"/>
                </a:rPr>
                <a:t> </a:t>
              </a:r>
              <a:r>
                <a:rPr lang="sk-SK" altLang="cs-CZ" sz="3200" dirty="0">
                  <a:latin typeface="Symbol" pitchFamily="18" charset="2"/>
                </a:rPr>
                <a:t>a</a:t>
              </a:r>
            </a:p>
          </p:txBody>
        </p:sp>
        <p:sp>
          <p:nvSpPr>
            <p:cNvPr id="171015" name="Arc 7"/>
            <p:cNvSpPr>
              <a:spLocks noChangeAspect="1"/>
            </p:cNvSpPr>
            <p:nvPr/>
          </p:nvSpPr>
          <p:spPr bwMode="auto">
            <a:xfrm rot="-3611927">
              <a:off x="2363" y="1018"/>
              <a:ext cx="714" cy="945"/>
            </a:xfrm>
            <a:custGeom>
              <a:avLst/>
              <a:gdLst>
                <a:gd name="G0" fmla="+- 0 0 0"/>
                <a:gd name="G1" fmla="+- 21591 0 0"/>
                <a:gd name="G2" fmla="+- 21600 0 0"/>
                <a:gd name="T0" fmla="*/ 608 w 18127"/>
                <a:gd name="T1" fmla="*/ 0 h 21591"/>
                <a:gd name="T2" fmla="*/ 18127 w 18127"/>
                <a:gd name="T3" fmla="*/ 9845 h 21591"/>
                <a:gd name="T4" fmla="*/ 0 w 18127"/>
                <a:gd name="T5" fmla="*/ 21591 h 21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127" h="21591" fill="none" extrusionOk="0">
                  <a:moveTo>
                    <a:pt x="608" y="-1"/>
                  </a:moveTo>
                  <a:cubicBezTo>
                    <a:pt x="7711" y="199"/>
                    <a:pt x="14262" y="3881"/>
                    <a:pt x="18127" y="9844"/>
                  </a:cubicBezTo>
                </a:path>
                <a:path w="18127" h="21591" stroke="0" extrusionOk="0">
                  <a:moveTo>
                    <a:pt x="608" y="-1"/>
                  </a:moveTo>
                  <a:cubicBezTo>
                    <a:pt x="7711" y="199"/>
                    <a:pt x="14262" y="3881"/>
                    <a:pt x="18127" y="9844"/>
                  </a:cubicBezTo>
                  <a:lnTo>
                    <a:pt x="0" y="2159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4630738" y="609600"/>
            <a:ext cx="341312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sk-SK" altLang="cs-CZ" sz="2800" i="1"/>
              <a:t>k</a:t>
            </a:r>
            <a:endParaRPr lang="sk-SK" altLang="cs-CZ" sz="2800"/>
          </a:p>
        </p:txBody>
      </p:sp>
      <p:sp>
        <p:nvSpPr>
          <p:cNvPr id="171018" name="Line 10"/>
          <p:cNvSpPr>
            <a:spLocks noChangeAspect="1" noChangeShapeType="1"/>
          </p:cNvSpPr>
          <p:nvPr/>
        </p:nvSpPr>
        <p:spPr bwMode="auto">
          <a:xfrm>
            <a:off x="2081213" y="1049338"/>
            <a:ext cx="2460625" cy="177165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019" name="Line 11"/>
          <p:cNvSpPr>
            <a:spLocks noChangeAspect="1" noChangeShapeType="1"/>
          </p:cNvSpPr>
          <p:nvPr/>
        </p:nvSpPr>
        <p:spPr bwMode="auto">
          <a:xfrm rot="2056494">
            <a:off x="4013200" y="3252788"/>
            <a:ext cx="1893888" cy="136366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grpSp>
        <p:nvGrpSpPr>
          <p:cNvPr id="171021" name="Group 13"/>
          <p:cNvGrpSpPr>
            <a:grpSpLocks/>
          </p:cNvGrpSpPr>
          <p:nvPr/>
        </p:nvGrpSpPr>
        <p:grpSpPr bwMode="auto">
          <a:xfrm>
            <a:off x="4057650" y="2909888"/>
            <a:ext cx="1243013" cy="1485900"/>
            <a:chOff x="2556" y="2139"/>
            <a:chExt cx="783" cy="936"/>
          </a:xfrm>
        </p:grpSpPr>
        <p:sp>
          <p:nvSpPr>
            <p:cNvPr id="171022" name="Freeform 14"/>
            <p:cNvSpPr>
              <a:spLocks/>
            </p:cNvSpPr>
            <p:nvPr/>
          </p:nvSpPr>
          <p:spPr bwMode="auto">
            <a:xfrm>
              <a:off x="2872" y="2139"/>
              <a:ext cx="320" cy="936"/>
            </a:xfrm>
            <a:custGeom>
              <a:avLst/>
              <a:gdLst>
                <a:gd name="T0" fmla="*/ 0 w 320"/>
                <a:gd name="T1" fmla="*/ 936 h 936"/>
                <a:gd name="T2" fmla="*/ 117 w 320"/>
                <a:gd name="T3" fmla="*/ 933 h 936"/>
                <a:gd name="T4" fmla="*/ 242 w 320"/>
                <a:gd name="T5" fmla="*/ 894 h 936"/>
                <a:gd name="T6" fmla="*/ 320 w 320"/>
                <a:gd name="T7" fmla="*/ 867 h 936"/>
                <a:gd name="T8" fmla="*/ 2 w 320"/>
                <a:gd name="T9" fmla="*/ 0 h 936"/>
                <a:gd name="T10" fmla="*/ 0 w 320"/>
                <a:gd name="T11" fmla="*/ 936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936">
                  <a:moveTo>
                    <a:pt x="0" y="936"/>
                  </a:moveTo>
                  <a:lnTo>
                    <a:pt x="117" y="933"/>
                  </a:lnTo>
                  <a:cubicBezTo>
                    <a:pt x="157" y="926"/>
                    <a:pt x="208" y="905"/>
                    <a:pt x="242" y="894"/>
                  </a:cubicBezTo>
                  <a:lnTo>
                    <a:pt x="320" y="867"/>
                  </a:lnTo>
                  <a:lnTo>
                    <a:pt x="2" y="0"/>
                  </a:lnTo>
                  <a:lnTo>
                    <a:pt x="0" y="936"/>
                  </a:lnTo>
                  <a:close/>
                </a:path>
              </a:pathLst>
            </a:custGeom>
            <a:solidFill>
              <a:srgbClr val="C0C0C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FFFF99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1023" name="Text Box 15"/>
            <p:cNvSpPr txBox="1">
              <a:spLocks noChangeArrowheads="1"/>
            </p:cNvSpPr>
            <p:nvPr/>
          </p:nvSpPr>
          <p:spPr bwMode="auto">
            <a:xfrm flipH="1">
              <a:off x="2837" y="2606"/>
              <a:ext cx="50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sk-SK" altLang="cs-CZ" sz="3200">
                  <a:latin typeface="Symbol" pitchFamily="18" charset="2"/>
                </a:rPr>
                <a:t>b</a:t>
              </a:r>
            </a:p>
          </p:txBody>
        </p:sp>
        <p:sp>
          <p:nvSpPr>
            <p:cNvPr id="171024" name="Arc 16"/>
            <p:cNvSpPr>
              <a:spLocks noChangeAspect="1"/>
            </p:cNvSpPr>
            <p:nvPr/>
          </p:nvSpPr>
          <p:spPr bwMode="auto">
            <a:xfrm rot="-3611927" flipH="1" flipV="1">
              <a:off x="2583" y="2315"/>
              <a:ext cx="714" cy="767"/>
            </a:xfrm>
            <a:custGeom>
              <a:avLst/>
              <a:gdLst>
                <a:gd name="G0" fmla="+- 0 0 0"/>
                <a:gd name="G1" fmla="+- 17539 0 0"/>
                <a:gd name="G2" fmla="+- 21600 0 0"/>
                <a:gd name="T0" fmla="*/ 12607 w 18127"/>
                <a:gd name="T1" fmla="*/ 0 h 17539"/>
                <a:gd name="T2" fmla="*/ 18127 w 18127"/>
                <a:gd name="T3" fmla="*/ 5793 h 17539"/>
                <a:gd name="T4" fmla="*/ 0 w 18127"/>
                <a:gd name="T5" fmla="*/ 17539 h 17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127" h="17539" fill="none" extrusionOk="0">
                  <a:moveTo>
                    <a:pt x="12607" y="-1"/>
                  </a:moveTo>
                  <a:cubicBezTo>
                    <a:pt x="14791" y="1570"/>
                    <a:pt x="16663" y="3534"/>
                    <a:pt x="18127" y="5792"/>
                  </a:cubicBezTo>
                </a:path>
                <a:path w="18127" h="17539" stroke="0" extrusionOk="0">
                  <a:moveTo>
                    <a:pt x="12607" y="-1"/>
                  </a:moveTo>
                  <a:cubicBezTo>
                    <a:pt x="14791" y="1570"/>
                    <a:pt x="16663" y="3534"/>
                    <a:pt x="18127" y="5792"/>
                  </a:cubicBezTo>
                  <a:lnTo>
                    <a:pt x="0" y="17539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171025" name="Line 17"/>
          <p:cNvSpPr>
            <a:spLocks noChangeShapeType="1"/>
          </p:cNvSpPr>
          <p:nvPr/>
        </p:nvSpPr>
        <p:spPr bwMode="auto">
          <a:xfrm flipH="1" flipV="1">
            <a:off x="4557713" y="735013"/>
            <a:ext cx="0" cy="411797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126630" y="1855142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anose="030F0702030302020204" pitchFamily="66" charset="0"/>
              </a:rPr>
              <a:t>vzduch</a:t>
            </a:r>
            <a:endParaRPr lang="cs-CZ" sz="2400" dirty="0">
              <a:latin typeface="Comic Sans MS" panose="030F0702030302020204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298150" y="3567261"/>
            <a:ext cx="971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anose="030F0702030302020204" pitchFamily="66" charset="0"/>
              </a:rPr>
              <a:t> voda</a:t>
            </a:r>
          </a:p>
          <a:p>
            <a:r>
              <a:rPr lang="cs-CZ" sz="2400" dirty="0" smtClean="0">
                <a:latin typeface="Comic Sans MS" panose="030F0702030302020204" pitchFamily="66" charset="0"/>
              </a:rPr>
              <a:t>(sklo)</a:t>
            </a:r>
            <a:endParaRPr lang="cs-CZ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5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17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6" grpId="0" autoUpdateAnimBg="0"/>
      <p:bldP spid="171018" grpId="0" animBg="1"/>
      <p:bldP spid="171019" grpId="0" animBg="1"/>
      <p:bldP spid="171025" grpId="0" animBg="1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836712"/>
            <a:ext cx="8568952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Lomený paprsek postupuje prostředím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v jiném směru. Úhel </a:t>
            </a:r>
            <a:r>
              <a:rPr lang="el-GR" b="1" dirty="0" smtClean="0">
                <a:solidFill>
                  <a:srgbClr val="C00000"/>
                </a:solidFill>
              </a:rPr>
              <a:t>α</a:t>
            </a: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 se nazývá </a:t>
            </a:r>
            <a:r>
              <a:rPr lang="cs-CZ" b="1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úhel 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dopadu</a:t>
            </a: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, úhel </a:t>
            </a:r>
            <a:r>
              <a:rPr lang="el-GR" b="1" dirty="0" smtClean="0">
                <a:solidFill>
                  <a:srgbClr val="C00000"/>
                </a:solidFill>
              </a:rPr>
              <a:t>β</a:t>
            </a:r>
            <a:r>
              <a:rPr lang="cs-CZ" b="1" dirty="0" smtClean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je </a:t>
            </a:r>
            <a:r>
              <a:rPr lang="cs-CZ" b="1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úhel lomu</a:t>
            </a: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. </a:t>
            </a:r>
            <a:r>
              <a:rPr lang="cs-CZ" b="1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Lomený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paprsek zůstává v rovině dopadu</a:t>
            </a: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cs-CZ" dirty="0" smtClean="0">
              <a:solidFill>
                <a:srgbClr val="420042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361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Když má světlo v jednom prostředí </a:t>
            </a:r>
            <a:r>
              <a:rPr lang="cs-CZ" altLang="cs-CZ" b="1" dirty="0">
                <a:solidFill>
                  <a:srgbClr val="001C54"/>
                </a:solidFill>
                <a:latin typeface="Comic Sans MS" panose="030F0702030302020204" pitchFamily="66" charset="0"/>
              </a:rPr>
              <a:t>větší</a:t>
            </a:r>
          </a:p>
          <a:p>
            <a:pPr marL="0" indent="0">
              <a:buNone/>
            </a:pPr>
            <a:r>
              <a:rPr lang="cs-CZ" altLang="cs-CZ" b="1" dirty="0">
                <a:solidFill>
                  <a:srgbClr val="001C54"/>
                </a:solidFill>
                <a:latin typeface="Comic Sans MS" panose="030F0702030302020204" pitchFamily="66" charset="0"/>
              </a:rPr>
              <a:t>rychlost</a:t>
            </a: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 než v druhém, je </a:t>
            </a:r>
            <a:r>
              <a:rPr lang="cs-CZ" altLang="cs-CZ" b="1" dirty="0">
                <a:solidFill>
                  <a:srgbClr val="001C54"/>
                </a:solidFill>
                <a:latin typeface="Comic Sans MS" panose="030F0702030302020204" pitchFamily="66" charset="0"/>
              </a:rPr>
              <a:t>první</a:t>
            </a: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 prostředí </a:t>
            </a:r>
          </a:p>
          <a:p>
            <a:pPr marL="0" indent="0">
              <a:buNone/>
            </a:pP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vzhledem k druhému </a:t>
            </a:r>
            <a:r>
              <a:rPr lang="cs-CZ" altLang="cs-CZ" b="1" dirty="0">
                <a:solidFill>
                  <a:srgbClr val="C00000"/>
                </a:solidFill>
                <a:latin typeface="Comic Sans MS" panose="030F0702030302020204" pitchFamily="66" charset="0"/>
              </a:rPr>
              <a:t>opticky řidší </a:t>
            </a: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a </a:t>
            </a:r>
            <a:r>
              <a:rPr lang="cs-CZ" altLang="cs-CZ" b="1" dirty="0">
                <a:solidFill>
                  <a:srgbClr val="001C54"/>
                </a:solidFill>
                <a:latin typeface="Comic Sans MS" panose="030F0702030302020204" pitchFamily="66" charset="0"/>
              </a:rPr>
              <a:t>druhé</a:t>
            </a: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cs-CZ" alt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je</a:t>
            </a:r>
            <a:r>
              <a:rPr lang="cs-CZ" altLang="cs-CZ" dirty="0">
                <a:solidFill>
                  <a:srgbClr val="420042"/>
                </a:solidFill>
                <a:latin typeface="Comic Sans MS" panose="030F0702030302020204" pitchFamily="66" charset="0"/>
              </a:rPr>
              <a:t> </a:t>
            </a:r>
            <a:r>
              <a:rPr lang="cs-CZ" altLang="cs-CZ" b="1" dirty="0">
                <a:solidFill>
                  <a:srgbClr val="C00000"/>
                </a:solidFill>
                <a:latin typeface="Comic Sans MS" panose="030F0702030302020204" pitchFamily="66" charset="0"/>
              </a:rPr>
              <a:t>opticky hustší</a:t>
            </a:r>
            <a:r>
              <a:rPr lang="cs-CZ" altLang="cs-CZ" dirty="0">
                <a:solidFill>
                  <a:srgbClr val="420042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cs-CZ" dirty="0">
              <a:solidFill>
                <a:srgbClr val="420042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10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Lom světla ke kolmici</a:t>
            </a:r>
            <a:endParaRPr lang="cs-CZ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nastává při přechodu </a:t>
            </a:r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z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 prostředí opticky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řidšího do</a:t>
            </a:r>
            <a:r>
              <a:rPr lang="cs-CZ" dirty="0" smtClean="0"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prostředí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hustšího</a:t>
            </a:r>
            <a:r>
              <a:rPr lang="cs-CZ" dirty="0" smtClean="0"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– například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ze vzduchu do skla.</a:t>
            </a:r>
          </a:p>
          <a:p>
            <a:pPr marL="0" indent="0">
              <a:buNone/>
            </a:pPr>
            <a:endParaRPr lang="cs-CZ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C:\Users\Eliška\Pictures\2014-02-17\SNC010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191" y="2132856"/>
            <a:ext cx="309634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835696" y="3801708"/>
                <a:ext cx="166225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cs-CZ" sz="4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cs-CZ" sz="4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𝜷</m:t>
                      </m:r>
                    </m:oMath>
                  </m:oMathPara>
                </a14:m>
                <a:endParaRPr lang="cs-CZ" sz="4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3801708"/>
                <a:ext cx="1662250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573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4000" dirty="0">
                <a:solidFill>
                  <a:srgbClr val="C00000"/>
                </a:solidFill>
                <a:latin typeface="Comic Sans MS" panose="030F0702030302020204" pitchFamily="66" charset="0"/>
              </a:rPr>
              <a:t>Lom světla </a:t>
            </a:r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od kolmice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804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001746"/>
                </a:solidFill>
                <a:latin typeface="Comic Sans MS" panose="030F0702030302020204" pitchFamily="66" charset="0"/>
              </a:rPr>
              <a:t>nastává při přechodu </a:t>
            </a:r>
            <a:r>
              <a:rPr lang="cs-CZ" dirty="0">
                <a:solidFill>
                  <a:srgbClr val="C00000"/>
                </a:solidFill>
                <a:latin typeface="Comic Sans MS" panose="030F0702030302020204" pitchFamily="66" charset="0"/>
              </a:rPr>
              <a:t>z</a:t>
            </a:r>
            <a:r>
              <a:rPr lang="cs-CZ" dirty="0">
                <a:solidFill>
                  <a:srgbClr val="001746"/>
                </a:solidFill>
                <a:latin typeface="Comic Sans MS" panose="030F0702030302020204" pitchFamily="66" charset="0"/>
              </a:rPr>
              <a:t> prostředí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opticky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hustšího </a:t>
            </a:r>
            <a:r>
              <a:rPr lang="cs-CZ" dirty="0">
                <a:solidFill>
                  <a:srgbClr val="C00000"/>
                </a:solidFill>
                <a:latin typeface="Comic Sans MS" panose="030F0702030302020204" pitchFamily="66" charset="0"/>
              </a:rPr>
              <a:t>do</a:t>
            </a:r>
            <a:r>
              <a:rPr lang="cs-CZ" dirty="0">
                <a:latin typeface="Comic Sans MS" panose="030F0702030302020204" pitchFamily="66" charset="0"/>
              </a:rPr>
              <a:t> </a:t>
            </a:r>
            <a:r>
              <a:rPr 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prostředí </a:t>
            </a:r>
            <a:endParaRPr lang="cs-CZ" dirty="0" smtClean="0">
              <a:solidFill>
                <a:srgbClr val="001C54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řidšího</a:t>
            </a:r>
            <a:r>
              <a:rPr lang="cs-CZ" dirty="0" smtClean="0"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– </a:t>
            </a:r>
            <a:r>
              <a:rPr lang="cs-CZ" dirty="0">
                <a:solidFill>
                  <a:srgbClr val="001C54"/>
                </a:solidFill>
                <a:latin typeface="Comic Sans MS" panose="030F0702030302020204" pitchFamily="66" charset="0"/>
              </a:rPr>
              <a:t>například </a:t>
            </a:r>
            <a:endParaRPr lang="cs-CZ" dirty="0" smtClean="0">
              <a:solidFill>
                <a:srgbClr val="001C54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1C54"/>
                </a:solidFill>
                <a:latin typeface="Comic Sans MS" panose="030F0702030302020204" pitchFamily="66" charset="0"/>
              </a:rPr>
              <a:t>ze skla do vzduchu.</a:t>
            </a:r>
            <a:endParaRPr lang="cs-CZ" dirty="0">
              <a:solidFill>
                <a:srgbClr val="001C54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276872"/>
            <a:ext cx="3145693" cy="28083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763688" y="4077072"/>
                <a:ext cx="166225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cs-CZ" sz="4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cs-CZ" sz="4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𝜷</m:t>
                      </m:r>
                    </m:oMath>
                  </m:oMathPara>
                </a14:m>
                <a:endParaRPr lang="cs-CZ" sz="4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077072"/>
                <a:ext cx="1662250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31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</a:t>
            </a:r>
            <a:r>
              <a:rPr lang="cs-CZ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omu světla se využívá</a:t>
            </a:r>
            <a:endParaRPr lang="cs-CZ" sz="4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7499176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v optických čočkách, které jsou součástí - brýlí,</a:t>
            </a:r>
          </a:p>
          <a:p>
            <a:pPr marL="0" indent="0">
              <a:buNone/>
            </a:pPr>
            <a:r>
              <a:rPr lang="cs-CZ" dirty="0">
                <a:solidFill>
                  <a:srgbClr val="001746"/>
                </a:solidFill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             - lupy,</a:t>
            </a:r>
          </a:p>
          <a:p>
            <a:pPr marL="0" indent="0">
              <a:buNone/>
            </a:pPr>
            <a:r>
              <a:rPr lang="cs-CZ" dirty="0">
                <a:solidFill>
                  <a:srgbClr val="001746"/>
                </a:solidFill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             - dalekohledů,</a:t>
            </a:r>
          </a:p>
          <a:p>
            <a:pPr marL="0" indent="0">
              <a:buNone/>
            </a:pPr>
            <a:r>
              <a:rPr lang="cs-CZ" dirty="0">
                <a:solidFill>
                  <a:srgbClr val="001746"/>
                </a:solidFill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             - mikroskopů,</a:t>
            </a:r>
          </a:p>
          <a:p>
            <a:pPr marL="0" indent="0">
              <a:buNone/>
            </a:pPr>
            <a:r>
              <a:rPr lang="cs-CZ" dirty="0">
                <a:solidFill>
                  <a:srgbClr val="001746"/>
                </a:solidFill>
                <a:latin typeface="Comic Sans MS" panose="030F0702030302020204" pitchFamily="66" charset="0"/>
              </a:rPr>
              <a:t> </a:t>
            </a: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             - fotografických přístrojů. </a:t>
            </a:r>
          </a:p>
          <a:p>
            <a:pPr>
              <a:buFontTx/>
              <a:buChar char="-"/>
            </a:pPr>
            <a:endParaRPr lang="cs-CZ" dirty="0">
              <a:solidFill>
                <a:srgbClr val="00174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97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Úloha:</a:t>
            </a:r>
            <a:endParaRPr lang="cs-CZ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Hořící svíčku umístíme za vaničku s vodou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tak, aby polovina plamene byla zakryta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vodou. Na plamen se díváme z druhé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1746"/>
                </a:solidFill>
                <a:latin typeface="Comic Sans MS" panose="030F0702030302020204" pitchFamily="66" charset="0"/>
              </a:rPr>
              <a:t>strany vaničky, vidíme ho rozdvojený. </a:t>
            </a:r>
            <a:endParaRPr lang="cs-CZ" dirty="0">
              <a:solidFill>
                <a:srgbClr val="00174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55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259</Words>
  <Application>Microsoft Office PowerPoint</Application>
  <PresentationFormat>Předvádění na obrazovce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Lom světla</vt:lpstr>
      <vt:lpstr>Lom světla</vt:lpstr>
      <vt:lpstr>Prezentace aplikace PowerPoint</vt:lpstr>
      <vt:lpstr>Prezentace aplikace PowerPoint</vt:lpstr>
      <vt:lpstr>Prezentace aplikace PowerPoint</vt:lpstr>
      <vt:lpstr>Lom světla ke kolmici</vt:lpstr>
      <vt:lpstr>Lom světla od kolmice</vt:lpstr>
      <vt:lpstr>Lomu světla se využívá</vt:lpstr>
      <vt:lpstr>Úloha: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Eliška</dc:creator>
  <cp:lastModifiedBy>Eliška</cp:lastModifiedBy>
  <cp:revision>14</cp:revision>
  <dcterms:created xsi:type="dcterms:W3CDTF">2014-02-16T08:49:18Z</dcterms:created>
  <dcterms:modified xsi:type="dcterms:W3CDTF">2014-02-27T22:44:31Z</dcterms:modified>
</cp:coreProperties>
</file>