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77" r:id="rId6"/>
    <p:sldId id="261" r:id="rId7"/>
    <p:sldId id="262" r:id="rId8"/>
    <p:sldId id="264" r:id="rId9"/>
    <p:sldId id="265" r:id="rId10"/>
    <p:sldId id="266" r:id="rId11"/>
    <p:sldId id="274" r:id="rId12"/>
    <p:sldId id="279" r:id="rId13"/>
    <p:sldId id="275" r:id="rId14"/>
    <p:sldId id="276" r:id="rId15"/>
    <p:sldId id="278" r:id="rId16"/>
    <p:sldId id="280" r:id="rId17"/>
    <p:sldId id="25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E"/>
    <a:srgbClr val="E6FDFE"/>
    <a:srgbClr val="000054"/>
    <a:srgbClr val="6A101D"/>
    <a:srgbClr val="371924"/>
    <a:srgbClr val="120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93269-A94F-412F-A5D6-545EF8D61622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99C4C-BDCC-4A20-B8BF-11CB4230C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84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5B0D9-1A95-44F2-A0BE-D6E3DE283376}" type="slidenum">
              <a:rPr lang="sk-SK" altLang="cs-CZ"/>
              <a:pPr/>
              <a:t>7</a:t>
            </a:fld>
            <a:endParaRPr lang="sk-SK" altLang="cs-CZ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DFE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ker.com/cliparts/3/0/3/8/1194986541442028018e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772400" cy="1296144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Zákon odrazu, zrcadla</a:t>
            </a:r>
            <a:endParaRPr lang="cs-CZ" sz="5400" b="1" dirty="0">
              <a:solidFill>
                <a:srgbClr val="0000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400800" cy="1152128"/>
          </a:xfrm>
        </p:spPr>
        <p:txBody>
          <a:bodyPr/>
          <a:lstStyle/>
          <a:p>
            <a:r>
              <a:rPr lang="cs-CZ" sz="2000" dirty="0" smtClean="0">
                <a:solidFill>
                  <a:srgbClr val="002060"/>
                </a:solidFill>
              </a:rPr>
              <a:t>Autor: Mgr. Eliška Vokáčová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Gymnázium K. V. Raise, Hlinsko, Adámkova 55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2013, květen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62" y="4218078"/>
            <a:ext cx="64389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1763688" y="4221088"/>
            <a:ext cx="5832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1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Kulová zrcadla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altLang="cs-CZ" dirty="0">
                <a:solidFill>
                  <a:srgbClr val="000054"/>
                </a:solidFill>
                <a:latin typeface="Comic Sans MS" panose="030F0702030302020204" pitchFamily="66" charset="0"/>
                <a:cs typeface="Times New Roman" pitchFamily="18" charset="0"/>
              </a:rPr>
              <a:t>jsou zrcadla, jejichž zrcadlící plochu </a:t>
            </a:r>
            <a:r>
              <a:rPr lang="cs-CZ" altLang="cs-CZ" dirty="0" smtClean="0">
                <a:solidFill>
                  <a:srgbClr val="000054"/>
                </a:solidFill>
                <a:latin typeface="Comic Sans MS" panose="030F0702030302020204" pitchFamily="66" charset="0"/>
                <a:cs typeface="Times New Roman" pitchFamily="18" charset="0"/>
              </a:rPr>
              <a:t>tvoří část povrchu </a:t>
            </a:r>
            <a:r>
              <a:rPr lang="cs-CZ" altLang="cs-CZ" dirty="0">
                <a:solidFill>
                  <a:srgbClr val="000054"/>
                </a:solidFill>
                <a:latin typeface="Comic Sans MS" panose="030F0702030302020204" pitchFamily="66" charset="0"/>
                <a:cs typeface="Times New Roman" pitchFamily="18" charset="0"/>
              </a:rPr>
              <a:t>koule </a:t>
            </a:r>
            <a:r>
              <a:rPr lang="cs-CZ" altLang="cs-CZ" dirty="0" smtClean="0">
                <a:solidFill>
                  <a:srgbClr val="000054"/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cs-CZ" altLang="cs-CZ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1</a:t>
            </a:r>
            <a:r>
              <a:rPr lang="cs-CZ" altLang="cs-CZ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cs-CZ" altLang="cs-CZ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Duté</a:t>
            </a:r>
            <a:r>
              <a:rPr lang="cs-CZ" altLang="cs-CZ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 kulové zrcadlo</a:t>
            </a:r>
          </a:p>
          <a:p>
            <a:pPr marL="0" indent="0">
              <a:spcAft>
                <a:spcPct val="30000"/>
              </a:spcAft>
              <a:buNone/>
            </a:pPr>
            <a:r>
              <a:rPr lang="cs-CZ" altLang="cs-CZ" dirty="0" smtClean="0">
                <a:solidFill>
                  <a:srgbClr val="000054"/>
                </a:solidFill>
                <a:latin typeface="Comic Sans MS" panose="030F0702030302020204" pitchFamily="66" charset="0"/>
                <a:cs typeface="Times New Roman" pitchFamily="18" charset="0"/>
              </a:rPr>
              <a:t>   - světlo </a:t>
            </a:r>
            <a:r>
              <a:rPr lang="cs-CZ" altLang="cs-CZ" dirty="0">
                <a:solidFill>
                  <a:srgbClr val="000054"/>
                </a:solidFill>
                <a:latin typeface="Comic Sans MS" panose="030F0702030302020204" pitchFamily="66" charset="0"/>
                <a:cs typeface="Times New Roman" pitchFamily="18" charset="0"/>
              </a:rPr>
              <a:t>odráží vnitřní plocha koule.</a:t>
            </a:r>
          </a:p>
          <a:p>
            <a:pPr marL="0" indent="0">
              <a:buNone/>
            </a:pPr>
            <a:r>
              <a:rPr lang="cs-CZ" altLang="cs-CZ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2. </a:t>
            </a:r>
            <a:r>
              <a:rPr lang="cs-CZ" altLang="cs-CZ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Vypuklé </a:t>
            </a:r>
            <a:r>
              <a:rPr lang="cs-CZ" altLang="cs-CZ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kulové zrcadlo</a:t>
            </a:r>
          </a:p>
          <a:p>
            <a:pPr marL="0" indent="0">
              <a:buNone/>
            </a:pPr>
            <a:r>
              <a:rPr lang="cs-CZ" altLang="cs-CZ" dirty="0" smtClean="0">
                <a:solidFill>
                  <a:srgbClr val="000054"/>
                </a:solidFill>
                <a:latin typeface="Comic Sans MS" panose="030F0702030302020204" pitchFamily="66" charset="0"/>
                <a:cs typeface="Times New Roman" pitchFamily="18" charset="0"/>
              </a:rPr>
              <a:t>    - světlo </a:t>
            </a:r>
            <a:r>
              <a:rPr lang="cs-CZ" altLang="cs-CZ" dirty="0">
                <a:solidFill>
                  <a:srgbClr val="000054"/>
                </a:solidFill>
                <a:latin typeface="Comic Sans MS" panose="030F0702030302020204" pitchFamily="66" charset="0"/>
                <a:cs typeface="Times New Roman" pitchFamily="18" charset="0"/>
              </a:rPr>
              <a:t>odráží vnější plocha koule.</a:t>
            </a:r>
          </a:p>
          <a:p>
            <a:pPr marL="0" indent="0">
              <a:buNone/>
            </a:pPr>
            <a:endParaRPr lang="cs-CZ" dirty="0">
              <a:solidFill>
                <a:srgbClr val="00005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6250" y="188640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Duté</a:t>
            </a:r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kulové zrcadlo</a:t>
            </a:r>
            <a:endParaRPr lang="cs-CZ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77867"/>
            <a:ext cx="827830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Vlastnosti obrazu, který vzniká </a:t>
            </a:r>
            <a:r>
              <a:rPr lang="cs-CZ" sz="3600" dirty="0">
                <a:solidFill>
                  <a:srgbClr val="00003E"/>
                </a:solidFill>
                <a:latin typeface="Comic Sans MS" panose="030F0702030302020204" pitchFamily="66" charset="0"/>
              </a:rPr>
              <a:t> </a:t>
            </a:r>
            <a:r>
              <a:rPr lang="cs-CZ" sz="3600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       </a:t>
            </a:r>
            <a:r>
              <a:rPr lang="cs-CZ" sz="3600" dirty="0">
                <a:solidFill>
                  <a:srgbClr val="00003E"/>
                </a:solidFill>
                <a:latin typeface="Comic Sans MS" panose="030F0702030302020204" pitchFamily="66" charset="0"/>
              </a:rPr>
              <a:t> </a:t>
            </a:r>
            <a:r>
              <a:rPr lang="cs-CZ" sz="3600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v dutém kulovém zrcadle, závisí        na vzdálenosti předmětu od zrcadla.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Obraz může být </a:t>
            </a:r>
            <a:r>
              <a:rPr lang="cs-CZ" sz="3600" b="1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zvětšený nebo zmenšený</a:t>
            </a:r>
            <a:r>
              <a:rPr lang="cs-CZ" sz="3600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, </a:t>
            </a:r>
            <a:r>
              <a:rPr lang="cs-CZ" sz="3600" b="1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přímý nebo převrácený</a:t>
            </a:r>
            <a:r>
              <a:rPr lang="cs-CZ" sz="3600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, </a:t>
            </a:r>
            <a:r>
              <a:rPr lang="cs-CZ" sz="3600" b="1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skutečný nebo zdánlivý</a:t>
            </a:r>
            <a:r>
              <a:rPr lang="cs-CZ" sz="3600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.</a:t>
            </a:r>
            <a:endParaRPr lang="cs-CZ" sz="3600" dirty="0">
              <a:solidFill>
                <a:srgbClr val="00003E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21087"/>
            <a:ext cx="3096344" cy="16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Zobrazení dutým zrcadlem</a:t>
            </a:r>
            <a:endParaRPr lang="cs-CZ" dirty="0">
              <a:solidFill>
                <a:srgbClr val="00003E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62" y="1429900"/>
            <a:ext cx="2074662" cy="38282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51897"/>
            <a:ext cx="1728192" cy="378427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74" y="1429900"/>
            <a:ext cx="2382091" cy="380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Vypuklé </a:t>
            </a:r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kulové zrcadlo</a:t>
            </a:r>
            <a:endParaRPr lang="cs-CZ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6023" y="1443502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Vlastnosti obrazu, který vzniká ve vypuklém zrcadle, nezávisí na vzdálenosti předmětu od zrcadla.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Obraz je </a:t>
            </a:r>
            <a:r>
              <a:rPr lang="cs-CZ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vždy</a:t>
            </a:r>
            <a:r>
              <a:rPr lang="cs-CZ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 </a:t>
            </a:r>
            <a:r>
              <a:rPr lang="cs-CZ" b="1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zdánlivý,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přímý a zmenšený</a:t>
            </a:r>
            <a:r>
              <a:rPr lang="cs-CZ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53" y="2780928"/>
            <a:ext cx="3880492" cy="233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Využití kulových zrcadel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dirty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1. </a:t>
            </a:r>
            <a:r>
              <a:rPr lang="cs-CZ" altLang="cs-CZ" b="1" dirty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dutá </a:t>
            </a:r>
            <a:r>
              <a:rPr lang="cs-CZ" altLang="cs-CZ" dirty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kulová zrcadla:</a:t>
            </a:r>
          </a:p>
          <a:p>
            <a:pPr marL="0" indent="0">
              <a:buNone/>
            </a:pPr>
            <a:r>
              <a:rPr lang="cs-CZ" altLang="cs-CZ" dirty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    - v osvětlovací technice (reflektory),</a:t>
            </a:r>
          </a:p>
          <a:p>
            <a:pPr marL="0" indent="0">
              <a:spcAft>
                <a:spcPct val="15000"/>
              </a:spcAft>
              <a:buNone/>
            </a:pPr>
            <a:r>
              <a:rPr lang="cs-CZ" altLang="cs-CZ" dirty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    - světlomety automobilů</a:t>
            </a:r>
            <a:r>
              <a:rPr lang="cs-CZ" altLang="cs-CZ" dirty="0" smtClean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,</a:t>
            </a:r>
          </a:p>
          <a:p>
            <a:pPr marL="0" indent="0">
              <a:spcAft>
                <a:spcPct val="15000"/>
              </a:spcAft>
              <a:buNone/>
            </a:pPr>
            <a:r>
              <a:rPr lang="cs-CZ" altLang="cs-CZ" dirty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cs-CZ" altLang="cs-CZ" dirty="0" smtClean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   - zubařská zrcátka,</a:t>
            </a:r>
            <a:endParaRPr lang="cs-CZ" altLang="cs-CZ" dirty="0">
              <a:solidFill>
                <a:srgbClr val="00003E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altLang="cs-CZ" dirty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2. </a:t>
            </a:r>
            <a:r>
              <a:rPr lang="cs-CZ" altLang="cs-CZ" b="1" dirty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vypuklá</a:t>
            </a:r>
            <a:r>
              <a:rPr lang="cs-CZ" altLang="cs-CZ" dirty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 kulová zrcadla</a:t>
            </a:r>
          </a:p>
          <a:p>
            <a:pPr marL="0" indent="0">
              <a:buNone/>
            </a:pPr>
            <a:r>
              <a:rPr lang="cs-CZ" altLang="cs-CZ" dirty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    - v nepřehledných zatáčkách</a:t>
            </a:r>
            <a:r>
              <a:rPr lang="cs-CZ" altLang="cs-CZ" dirty="0" smtClean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cs-CZ" altLang="cs-CZ" dirty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cs-CZ" altLang="cs-CZ" dirty="0" smtClean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   - zpětná </a:t>
            </a:r>
            <a:r>
              <a:rPr lang="cs-CZ" altLang="cs-CZ" dirty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zrcátka v autě,</a:t>
            </a:r>
          </a:p>
          <a:p>
            <a:pPr marL="0" indent="0">
              <a:buNone/>
            </a:pPr>
            <a:r>
              <a:rPr lang="cs-CZ" altLang="cs-CZ" dirty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cs-CZ" altLang="cs-CZ" dirty="0" smtClean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   - </a:t>
            </a:r>
            <a:r>
              <a:rPr lang="cs-CZ" altLang="cs-CZ" dirty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v </a:t>
            </a:r>
            <a:r>
              <a:rPr lang="cs-CZ" altLang="cs-CZ" dirty="0" smtClean="0">
                <a:solidFill>
                  <a:srgbClr val="00003E"/>
                </a:solidFill>
                <a:latin typeface="Comic Sans MS" panose="030F0702030302020204" pitchFamily="66" charset="0"/>
                <a:cs typeface="Times New Roman" pitchFamily="18" charset="0"/>
              </a:rPr>
              <a:t>dalekohledech.</a:t>
            </a:r>
            <a:endParaRPr lang="cs-CZ" dirty="0">
              <a:solidFill>
                <a:srgbClr val="00003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Urči druhy zrcadel na jednotlivých fotografiích.</a:t>
            </a:r>
            <a:endParaRPr lang="cs-CZ" dirty="0">
              <a:solidFill>
                <a:srgbClr val="00003E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03365"/>
            <a:ext cx="2232248" cy="258445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03365"/>
            <a:ext cx="4866962" cy="24941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57" y="3878071"/>
            <a:ext cx="3281077" cy="237287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52108"/>
            <a:ext cx="3816424" cy="229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Úloha:</a:t>
            </a:r>
            <a:endParaRPr lang="cs-CZ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Vyber kulové zrcadlo, kterým můžeš vytvořit skutečný obraz plamene svíčky. Pokus se zachytit tento obraz na stínítku. </a:t>
            </a:r>
            <a:endParaRPr lang="cs-CZ" sz="3600" dirty="0">
              <a:solidFill>
                <a:srgbClr val="00003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2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endParaRPr lang="cs-CZ" sz="1800" dirty="0" smtClean="0">
              <a:hlinkClick r:id="rId2"/>
            </a:endParaRPr>
          </a:p>
          <a:p>
            <a:r>
              <a:rPr lang="cs-CZ" sz="1800" dirty="0" smtClean="0"/>
              <a:t>KOLÁŘOVÁ, Růžena a BOHUNĚK, Jiří. Fyzika pro 7. ročník základní školy. 2. upravené vydání. Nakladatelství  Prometheus, spol. s r. o., Praha 4, 2004. Učebnice pro základní školy. ISBN 80-7196-265-1.</a:t>
            </a:r>
          </a:p>
          <a:p>
            <a:endParaRPr lang="cs-CZ" sz="1800" dirty="0"/>
          </a:p>
          <a:p>
            <a:r>
              <a:rPr lang="cs-CZ" sz="1800" dirty="0" smtClean="0"/>
              <a:t>Zdroj obrázků: vlastní tvorba.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971600" y="1340768"/>
            <a:ext cx="7200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7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Zobrazení rovinným zrcadlem</a:t>
            </a:r>
            <a:endParaRPr lang="cs-CZ" b="1" dirty="0">
              <a:solidFill>
                <a:srgbClr val="0000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Zrcadla</a:t>
            </a:r>
            <a:r>
              <a:rPr lang="cs-CZ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 – plochy, kter</a:t>
            </a:r>
            <a:r>
              <a:rPr lang="cs-CZ" dirty="0">
                <a:solidFill>
                  <a:srgbClr val="000054"/>
                </a:solidFill>
                <a:latin typeface="Comic Sans MS" panose="030F0702030302020204" pitchFamily="66" charset="0"/>
              </a:rPr>
              <a:t>é</a:t>
            </a:r>
            <a:r>
              <a:rPr lang="cs-CZ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 dobře odrážejí </a:t>
            </a:r>
          </a:p>
          <a:p>
            <a:pPr marL="0" indent="0">
              <a:buNone/>
            </a:pPr>
            <a:r>
              <a:rPr lang="cs-CZ" dirty="0">
                <a:solidFill>
                  <a:srgbClr val="000054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              světlo;</a:t>
            </a:r>
          </a:p>
          <a:p>
            <a:pPr marL="0" indent="0">
              <a:buNone/>
            </a:pPr>
            <a:r>
              <a:rPr lang="cs-CZ" dirty="0">
                <a:solidFill>
                  <a:srgbClr val="000054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            - vyleštěné </a:t>
            </a:r>
            <a:r>
              <a:rPr lang="cs-CZ" u="sng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kovové plochy</a:t>
            </a:r>
            <a:r>
              <a:rPr lang="cs-CZ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;</a:t>
            </a:r>
          </a:p>
          <a:p>
            <a:pPr marL="0" indent="0">
              <a:buNone/>
            </a:pPr>
            <a:r>
              <a:rPr lang="cs-CZ" dirty="0">
                <a:solidFill>
                  <a:srgbClr val="000054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            - </a:t>
            </a:r>
            <a:r>
              <a:rPr lang="cs-CZ" u="sng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skleněná zrcadla</a:t>
            </a:r>
            <a:r>
              <a:rPr lang="cs-CZ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 – sklo pokryté </a:t>
            </a:r>
          </a:p>
          <a:p>
            <a:pPr marL="0" indent="0">
              <a:buNone/>
            </a:pPr>
            <a:r>
              <a:rPr lang="cs-CZ" dirty="0">
                <a:solidFill>
                  <a:srgbClr val="000054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              tenkou vrstvou kovu s příměsí </a:t>
            </a:r>
          </a:p>
          <a:p>
            <a:pPr marL="0" indent="0">
              <a:buNone/>
            </a:pPr>
            <a:r>
              <a:rPr lang="cs-CZ" dirty="0">
                <a:solidFill>
                  <a:srgbClr val="000054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              stříbra</a:t>
            </a:r>
            <a:endParaRPr lang="cs-CZ" dirty="0">
              <a:solidFill>
                <a:srgbClr val="00005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Zákon odrazu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Světlo se od zrcadla odráží podle zákona odrazu: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</a:t>
            </a:r>
            <a:r>
              <a:rPr lang="cs-CZ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Úhel odrazu se rovná úhlu dopadu.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Odražený paprsek leží v rovině dopadu.</a:t>
            </a: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5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3699929" y="5085184"/>
            <a:ext cx="1699692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33333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0006" name="Text Box 22"/>
          <p:cNvSpPr txBox="1">
            <a:spLocks noChangeAspect="1" noChangeArrowheads="1"/>
          </p:cNvSpPr>
          <p:nvPr/>
        </p:nvSpPr>
        <p:spPr bwMode="auto">
          <a:xfrm>
            <a:off x="3896882" y="5217150"/>
            <a:ext cx="140378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sz="3300" b="1" dirty="0" smtClean="0">
                <a:solidFill>
                  <a:srgbClr val="C00000"/>
                </a:solidFill>
                <a:latin typeface="Symbol" pitchFamily="18" charset="2"/>
              </a:rPr>
              <a:t> a</a:t>
            </a:r>
            <a:r>
              <a:rPr lang="sk-SK" altLang="cs-CZ" sz="3300" b="1" baseline="30000" dirty="0">
                <a:solidFill>
                  <a:srgbClr val="C00000"/>
                </a:solidFill>
                <a:latin typeface="Symbol" pitchFamily="18" charset="2"/>
              </a:rPr>
              <a:t>/ </a:t>
            </a:r>
            <a:r>
              <a:rPr lang="sk-SK" altLang="cs-CZ" sz="3300" b="1" dirty="0">
                <a:solidFill>
                  <a:srgbClr val="C00000"/>
                </a:solidFill>
                <a:latin typeface="Symbol" pitchFamily="18" charset="2"/>
              </a:rPr>
              <a:t>= a</a:t>
            </a:r>
            <a:endParaRPr lang="sk-SK" altLang="cs-CZ" sz="3300" b="1" baseline="30000" dirty="0">
              <a:solidFill>
                <a:srgbClr val="C00000"/>
              </a:solidFill>
              <a:latin typeface="Symbol" pitchFamily="18" charset="2"/>
            </a:endParaRPr>
          </a:p>
        </p:txBody>
      </p:sp>
      <p:grpSp>
        <p:nvGrpSpPr>
          <p:cNvPr id="170054" name="Group 70"/>
          <p:cNvGrpSpPr>
            <a:grpSpLocks/>
          </p:cNvGrpSpPr>
          <p:nvPr/>
        </p:nvGrpSpPr>
        <p:grpSpPr bwMode="auto">
          <a:xfrm>
            <a:off x="50800" y="971550"/>
            <a:ext cx="9144000" cy="3527426"/>
            <a:chOff x="32" y="612"/>
            <a:chExt cx="5760" cy="2222"/>
          </a:xfrm>
        </p:grpSpPr>
        <p:grpSp>
          <p:nvGrpSpPr>
            <p:cNvPr id="169987" name="Group 3"/>
            <p:cNvGrpSpPr>
              <a:grpSpLocks/>
            </p:cNvGrpSpPr>
            <p:nvPr/>
          </p:nvGrpSpPr>
          <p:grpSpPr bwMode="auto">
            <a:xfrm>
              <a:off x="2707" y="1433"/>
              <a:ext cx="1126" cy="1390"/>
              <a:chOff x="2707" y="1523"/>
              <a:chExt cx="1126" cy="1390"/>
            </a:xfrm>
          </p:grpSpPr>
          <p:sp>
            <p:nvSpPr>
              <p:cNvPr id="169988" name="Freeform 4"/>
              <p:cNvSpPr>
                <a:spLocks noChangeAspect="1"/>
              </p:cNvSpPr>
              <p:nvPr/>
            </p:nvSpPr>
            <p:spPr bwMode="auto">
              <a:xfrm>
                <a:off x="2875" y="1621"/>
                <a:ext cx="958" cy="1292"/>
              </a:xfrm>
              <a:custGeom>
                <a:avLst/>
                <a:gdLst>
                  <a:gd name="T0" fmla="*/ 0 w 1280"/>
                  <a:gd name="T1" fmla="*/ 0 h 1726"/>
                  <a:gd name="T2" fmla="*/ 198 w 1280"/>
                  <a:gd name="T3" fmla="*/ 6 h 1726"/>
                  <a:gd name="T4" fmla="*/ 402 w 1280"/>
                  <a:gd name="T5" fmla="*/ 36 h 1726"/>
                  <a:gd name="T6" fmla="*/ 606 w 1280"/>
                  <a:gd name="T7" fmla="*/ 102 h 1726"/>
                  <a:gd name="T8" fmla="*/ 828 w 1280"/>
                  <a:gd name="T9" fmla="*/ 234 h 1726"/>
                  <a:gd name="T10" fmla="*/ 990 w 1280"/>
                  <a:gd name="T11" fmla="*/ 378 h 1726"/>
                  <a:gd name="T12" fmla="*/ 1080 w 1280"/>
                  <a:gd name="T13" fmla="*/ 480 h 1726"/>
                  <a:gd name="T14" fmla="*/ 1176 w 1280"/>
                  <a:gd name="T15" fmla="*/ 618 h 1726"/>
                  <a:gd name="T16" fmla="*/ 1243 w 1280"/>
                  <a:gd name="T17" fmla="*/ 735 h 1726"/>
                  <a:gd name="T18" fmla="*/ 1280 w 1280"/>
                  <a:gd name="T19" fmla="*/ 814 h 1726"/>
                  <a:gd name="T20" fmla="*/ 2 w 1280"/>
                  <a:gd name="T21" fmla="*/ 1726 h 1726"/>
                  <a:gd name="T22" fmla="*/ 0 w 1280"/>
                  <a:gd name="T23" fmla="*/ 0 h 1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0" h="1726">
                    <a:moveTo>
                      <a:pt x="0" y="0"/>
                    </a:moveTo>
                    <a:lnTo>
                      <a:pt x="198" y="6"/>
                    </a:lnTo>
                    <a:cubicBezTo>
                      <a:pt x="265" y="12"/>
                      <a:pt x="334" y="20"/>
                      <a:pt x="402" y="36"/>
                    </a:cubicBezTo>
                    <a:cubicBezTo>
                      <a:pt x="470" y="52"/>
                      <a:pt x="535" y="69"/>
                      <a:pt x="606" y="102"/>
                    </a:cubicBezTo>
                    <a:cubicBezTo>
                      <a:pt x="677" y="135"/>
                      <a:pt x="764" y="188"/>
                      <a:pt x="828" y="234"/>
                    </a:cubicBezTo>
                    <a:cubicBezTo>
                      <a:pt x="892" y="280"/>
                      <a:pt x="948" y="337"/>
                      <a:pt x="990" y="378"/>
                    </a:cubicBezTo>
                    <a:cubicBezTo>
                      <a:pt x="1032" y="419"/>
                      <a:pt x="1049" y="440"/>
                      <a:pt x="1080" y="480"/>
                    </a:cubicBezTo>
                    <a:cubicBezTo>
                      <a:pt x="1111" y="520"/>
                      <a:pt x="1149" y="576"/>
                      <a:pt x="1176" y="618"/>
                    </a:cubicBezTo>
                    <a:cubicBezTo>
                      <a:pt x="1203" y="660"/>
                      <a:pt x="1226" y="702"/>
                      <a:pt x="1243" y="735"/>
                    </a:cubicBezTo>
                    <a:lnTo>
                      <a:pt x="1280" y="814"/>
                    </a:lnTo>
                    <a:lnTo>
                      <a:pt x="2" y="17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969696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9989" name="Arc 5"/>
              <p:cNvSpPr>
                <a:spLocks noChangeAspect="1"/>
              </p:cNvSpPr>
              <p:nvPr/>
            </p:nvSpPr>
            <p:spPr bwMode="auto">
              <a:xfrm rot="3611927" flipH="1">
                <a:off x="2686" y="1544"/>
                <a:ext cx="990" cy="948"/>
              </a:xfrm>
              <a:custGeom>
                <a:avLst/>
                <a:gdLst>
                  <a:gd name="G0" fmla="+- 3039 0 0"/>
                  <a:gd name="G1" fmla="+- 21600 0 0"/>
                  <a:gd name="G2" fmla="+- 21600 0 0"/>
                  <a:gd name="T0" fmla="*/ 0 w 22565"/>
                  <a:gd name="T1" fmla="*/ 215 h 21600"/>
                  <a:gd name="T2" fmla="*/ 22565 w 22565"/>
                  <a:gd name="T3" fmla="*/ 12365 h 21600"/>
                  <a:gd name="T4" fmla="*/ 3039 w 2256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65" h="21600" fill="none" extrusionOk="0">
                    <a:moveTo>
                      <a:pt x="-1" y="214"/>
                    </a:moveTo>
                    <a:cubicBezTo>
                      <a:pt x="1006" y="71"/>
                      <a:pt x="2022" y="-1"/>
                      <a:pt x="3039" y="0"/>
                    </a:cubicBezTo>
                    <a:cubicBezTo>
                      <a:pt x="11390" y="0"/>
                      <a:pt x="18994" y="4814"/>
                      <a:pt x="22565" y="12364"/>
                    </a:cubicBezTo>
                  </a:path>
                  <a:path w="22565" h="21600" stroke="0" extrusionOk="0">
                    <a:moveTo>
                      <a:pt x="-1" y="214"/>
                    </a:moveTo>
                    <a:cubicBezTo>
                      <a:pt x="1006" y="71"/>
                      <a:pt x="2022" y="-1"/>
                      <a:pt x="3039" y="0"/>
                    </a:cubicBezTo>
                    <a:cubicBezTo>
                      <a:pt x="11390" y="0"/>
                      <a:pt x="18994" y="4814"/>
                      <a:pt x="22565" y="12364"/>
                    </a:cubicBezTo>
                    <a:lnTo>
                      <a:pt x="303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69990" name="Group 6"/>
            <p:cNvGrpSpPr>
              <a:grpSpLocks/>
            </p:cNvGrpSpPr>
            <p:nvPr/>
          </p:nvGrpSpPr>
          <p:grpSpPr bwMode="auto">
            <a:xfrm>
              <a:off x="1926" y="1433"/>
              <a:ext cx="1113" cy="1393"/>
              <a:chOff x="1926" y="1523"/>
              <a:chExt cx="1113" cy="1393"/>
            </a:xfrm>
          </p:grpSpPr>
          <p:sp>
            <p:nvSpPr>
              <p:cNvPr id="169991" name="Freeform 7"/>
              <p:cNvSpPr>
                <a:spLocks noChangeAspect="1"/>
              </p:cNvSpPr>
              <p:nvPr/>
            </p:nvSpPr>
            <p:spPr bwMode="auto">
              <a:xfrm>
                <a:off x="1926" y="1621"/>
                <a:ext cx="946" cy="1295"/>
              </a:xfrm>
              <a:custGeom>
                <a:avLst/>
                <a:gdLst>
                  <a:gd name="T0" fmla="*/ 1280 w 1280"/>
                  <a:gd name="T1" fmla="*/ 0 h 1752"/>
                  <a:gd name="T2" fmla="*/ 1082 w 1280"/>
                  <a:gd name="T3" fmla="*/ 6 h 1752"/>
                  <a:gd name="T4" fmla="*/ 878 w 1280"/>
                  <a:gd name="T5" fmla="*/ 36 h 1752"/>
                  <a:gd name="T6" fmla="*/ 674 w 1280"/>
                  <a:gd name="T7" fmla="*/ 102 h 1752"/>
                  <a:gd name="T8" fmla="*/ 452 w 1280"/>
                  <a:gd name="T9" fmla="*/ 234 h 1752"/>
                  <a:gd name="T10" fmla="*/ 290 w 1280"/>
                  <a:gd name="T11" fmla="*/ 378 h 1752"/>
                  <a:gd name="T12" fmla="*/ 200 w 1280"/>
                  <a:gd name="T13" fmla="*/ 480 h 1752"/>
                  <a:gd name="T14" fmla="*/ 104 w 1280"/>
                  <a:gd name="T15" fmla="*/ 618 h 1752"/>
                  <a:gd name="T16" fmla="*/ 37 w 1280"/>
                  <a:gd name="T17" fmla="*/ 735 h 1752"/>
                  <a:gd name="T18" fmla="*/ 0 w 1280"/>
                  <a:gd name="T19" fmla="*/ 826 h 1752"/>
                  <a:gd name="T20" fmla="*/ 1280 w 1280"/>
                  <a:gd name="T21" fmla="*/ 1752 h 1752"/>
                  <a:gd name="T22" fmla="*/ 1280 w 1280"/>
                  <a:gd name="T23" fmla="*/ 0 h 1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0" h="1752">
                    <a:moveTo>
                      <a:pt x="1280" y="0"/>
                    </a:moveTo>
                    <a:lnTo>
                      <a:pt x="1082" y="6"/>
                    </a:lnTo>
                    <a:cubicBezTo>
                      <a:pt x="1015" y="12"/>
                      <a:pt x="946" y="20"/>
                      <a:pt x="878" y="36"/>
                    </a:cubicBezTo>
                    <a:cubicBezTo>
                      <a:pt x="810" y="52"/>
                      <a:pt x="745" y="69"/>
                      <a:pt x="674" y="102"/>
                    </a:cubicBezTo>
                    <a:cubicBezTo>
                      <a:pt x="603" y="135"/>
                      <a:pt x="516" y="188"/>
                      <a:pt x="452" y="234"/>
                    </a:cubicBezTo>
                    <a:cubicBezTo>
                      <a:pt x="388" y="280"/>
                      <a:pt x="332" y="337"/>
                      <a:pt x="290" y="378"/>
                    </a:cubicBezTo>
                    <a:cubicBezTo>
                      <a:pt x="248" y="419"/>
                      <a:pt x="231" y="440"/>
                      <a:pt x="200" y="480"/>
                    </a:cubicBezTo>
                    <a:cubicBezTo>
                      <a:pt x="169" y="520"/>
                      <a:pt x="131" y="576"/>
                      <a:pt x="104" y="618"/>
                    </a:cubicBezTo>
                    <a:cubicBezTo>
                      <a:pt x="77" y="660"/>
                      <a:pt x="54" y="700"/>
                      <a:pt x="37" y="735"/>
                    </a:cubicBezTo>
                    <a:lnTo>
                      <a:pt x="0" y="826"/>
                    </a:lnTo>
                    <a:lnTo>
                      <a:pt x="1280" y="1752"/>
                    </a:lnTo>
                    <a:lnTo>
                      <a:pt x="128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50000"/>
                </a:scheme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9992" name="Arc 8"/>
              <p:cNvSpPr>
                <a:spLocks noChangeAspect="1"/>
              </p:cNvSpPr>
              <p:nvPr/>
            </p:nvSpPr>
            <p:spPr bwMode="auto">
              <a:xfrm rot="-3611927">
                <a:off x="2069" y="1557"/>
                <a:ext cx="1003" cy="936"/>
              </a:xfrm>
              <a:custGeom>
                <a:avLst/>
                <a:gdLst>
                  <a:gd name="G0" fmla="+- 3641 0 0"/>
                  <a:gd name="G1" fmla="+- 21600 0 0"/>
                  <a:gd name="G2" fmla="+- 21600 0 0"/>
                  <a:gd name="T0" fmla="*/ 0 w 23167"/>
                  <a:gd name="T1" fmla="*/ 309 h 21600"/>
                  <a:gd name="T2" fmla="*/ 23167 w 23167"/>
                  <a:gd name="T3" fmla="*/ 12365 h 21600"/>
                  <a:gd name="T4" fmla="*/ 3641 w 2316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67" h="21600" fill="none" extrusionOk="0">
                    <a:moveTo>
                      <a:pt x="0" y="309"/>
                    </a:moveTo>
                    <a:cubicBezTo>
                      <a:pt x="1202" y="103"/>
                      <a:pt x="2420" y="-1"/>
                      <a:pt x="3641" y="0"/>
                    </a:cubicBezTo>
                    <a:cubicBezTo>
                      <a:pt x="11992" y="0"/>
                      <a:pt x="19596" y="4814"/>
                      <a:pt x="23167" y="12364"/>
                    </a:cubicBezTo>
                  </a:path>
                  <a:path w="23167" h="21600" stroke="0" extrusionOk="0">
                    <a:moveTo>
                      <a:pt x="0" y="309"/>
                    </a:moveTo>
                    <a:cubicBezTo>
                      <a:pt x="1202" y="103"/>
                      <a:pt x="2420" y="-1"/>
                      <a:pt x="3641" y="0"/>
                    </a:cubicBezTo>
                    <a:cubicBezTo>
                      <a:pt x="11992" y="0"/>
                      <a:pt x="19596" y="4814"/>
                      <a:pt x="23167" y="12364"/>
                    </a:cubicBezTo>
                    <a:lnTo>
                      <a:pt x="3641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69996" name="Line 12"/>
            <p:cNvSpPr>
              <a:spLocks noChangeShapeType="1"/>
            </p:cNvSpPr>
            <p:nvPr/>
          </p:nvSpPr>
          <p:spPr bwMode="auto">
            <a:xfrm>
              <a:off x="32" y="2834"/>
              <a:ext cx="5760" cy="0"/>
            </a:xfrm>
            <a:prstGeom prst="line">
              <a:avLst/>
            </a:prstGeom>
            <a:noFill/>
            <a:ln w="57150">
              <a:solidFill>
                <a:srgbClr val="12036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0000" name="Line 16"/>
            <p:cNvSpPr>
              <a:spLocks noChangeAspect="1" noChangeShapeType="1"/>
            </p:cNvSpPr>
            <p:nvPr/>
          </p:nvSpPr>
          <p:spPr bwMode="auto">
            <a:xfrm flipH="1">
              <a:off x="2881" y="1348"/>
              <a:ext cx="2047" cy="14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0003" name="Line 19"/>
            <p:cNvSpPr>
              <a:spLocks noChangeAspect="1" noChangeShapeType="1"/>
            </p:cNvSpPr>
            <p:nvPr/>
          </p:nvSpPr>
          <p:spPr bwMode="auto">
            <a:xfrm>
              <a:off x="807" y="1339"/>
              <a:ext cx="2071" cy="14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0008" name="Line 24"/>
            <p:cNvSpPr>
              <a:spLocks noChangeShapeType="1"/>
            </p:cNvSpPr>
            <p:nvPr/>
          </p:nvSpPr>
          <p:spPr bwMode="auto">
            <a:xfrm flipH="1" flipV="1">
              <a:off x="2866" y="657"/>
              <a:ext cx="7" cy="2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0049" name="Text Box 65"/>
            <p:cNvSpPr txBox="1">
              <a:spLocks noChangeAspect="1" noChangeArrowheads="1"/>
            </p:cNvSpPr>
            <p:nvPr/>
          </p:nvSpPr>
          <p:spPr bwMode="auto">
            <a:xfrm>
              <a:off x="3028" y="1879"/>
              <a:ext cx="31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k-SK" altLang="cs-CZ" sz="3000">
                  <a:latin typeface="Symbol" pitchFamily="18" charset="2"/>
                </a:rPr>
                <a:t>a</a:t>
              </a:r>
              <a:r>
                <a:rPr lang="sk-SK" altLang="cs-CZ" sz="3000" baseline="30000">
                  <a:latin typeface="Symbol" pitchFamily="18" charset="2"/>
                </a:rPr>
                <a:t>/</a:t>
              </a:r>
              <a:endParaRPr lang="sk-SK" altLang="cs-CZ" sz="3000">
                <a:latin typeface="Symbol" pitchFamily="18" charset="2"/>
              </a:endParaRPr>
            </a:p>
          </p:txBody>
        </p:sp>
        <p:sp>
          <p:nvSpPr>
            <p:cNvPr id="170050" name="Text Box 66"/>
            <p:cNvSpPr txBox="1">
              <a:spLocks noChangeArrowheads="1"/>
            </p:cNvSpPr>
            <p:nvPr/>
          </p:nvSpPr>
          <p:spPr bwMode="auto">
            <a:xfrm>
              <a:off x="2571" y="612"/>
              <a:ext cx="160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sk-SK" altLang="cs-CZ" sz="2800" i="1" dirty="0">
                  <a:solidFill>
                    <a:srgbClr val="000054"/>
                  </a:solidFill>
                </a:rPr>
                <a:t>k</a:t>
              </a:r>
              <a:endParaRPr lang="sk-SK" altLang="cs-CZ" sz="2800" dirty="0">
                <a:solidFill>
                  <a:srgbClr val="000054"/>
                </a:solidFill>
              </a:endParaRPr>
            </a:p>
          </p:txBody>
        </p:sp>
        <p:sp>
          <p:nvSpPr>
            <p:cNvPr id="170053" name="Text Box 69"/>
            <p:cNvSpPr txBox="1">
              <a:spLocks noChangeArrowheads="1"/>
            </p:cNvSpPr>
            <p:nvPr/>
          </p:nvSpPr>
          <p:spPr bwMode="auto">
            <a:xfrm>
              <a:off x="2407" y="1876"/>
              <a:ext cx="26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k-SK" altLang="cs-CZ" sz="3000" dirty="0">
                  <a:latin typeface="Symbol" pitchFamily="18" charset="2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62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nimBg="1"/>
      <p:bldP spid="1700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Zákon odrazu</a:t>
            </a:r>
            <a:endParaRPr lang="cs-CZ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4968552" cy="3726414"/>
          </a:xfrm>
        </p:spPr>
      </p:pic>
    </p:spTree>
    <p:extLst>
      <p:ext uri="{BB962C8B-B14F-4D97-AF65-F5344CB8AC3E}">
        <p14:creationId xmlns:p14="http://schemas.microsoft.com/office/powerpoint/2010/main" val="36431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5678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Paprsky dopadající na zrcadlo se od něj odrážejí podle zákona odrazu.</a:t>
            </a:r>
          </a:p>
          <a:p>
            <a:pPr marL="0" indent="0">
              <a:buNone/>
            </a:pPr>
            <a:r>
              <a:rPr lang="cs-CZ" sz="3600" b="1" u="sng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Odražené světlo</a:t>
            </a:r>
            <a:r>
              <a:rPr lang="cs-CZ" sz="3600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 tvoří </a:t>
            </a:r>
            <a:r>
              <a:rPr lang="cs-CZ" sz="3600" b="1" u="sng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rozbíhavý světelný svazek</a:t>
            </a:r>
            <a:r>
              <a:rPr lang="cs-CZ" sz="3600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, jako by paprsky vycházely z jednoho bodu A´ za zrcadlem. 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Bod A´</a:t>
            </a:r>
            <a:r>
              <a:rPr lang="cs-CZ" sz="3600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= </a:t>
            </a:r>
            <a:r>
              <a:rPr lang="cs-CZ" sz="36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zdánlivý obraz</a:t>
            </a:r>
            <a:r>
              <a:rPr lang="cs-CZ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bodu A</a:t>
            </a:r>
            <a:r>
              <a:rPr lang="cs-CZ" sz="3600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, který je před zrcadlem. </a:t>
            </a:r>
            <a:endParaRPr lang="cs-CZ" sz="3600" dirty="0">
              <a:solidFill>
                <a:srgbClr val="00005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302" name="Group 46"/>
          <p:cNvGrpSpPr>
            <a:grpSpLocks/>
          </p:cNvGrpSpPr>
          <p:nvPr/>
        </p:nvGrpSpPr>
        <p:grpSpPr bwMode="auto">
          <a:xfrm>
            <a:off x="2691702" y="1575593"/>
            <a:ext cx="4233863" cy="3405187"/>
            <a:chOff x="1690" y="963"/>
            <a:chExt cx="2667" cy="2145"/>
          </a:xfrm>
        </p:grpSpPr>
        <p:grpSp>
          <p:nvGrpSpPr>
            <p:cNvPr id="224268" name="Group 12"/>
            <p:cNvGrpSpPr>
              <a:grpSpLocks/>
            </p:cNvGrpSpPr>
            <p:nvPr/>
          </p:nvGrpSpPr>
          <p:grpSpPr bwMode="auto">
            <a:xfrm flipH="1">
              <a:off x="2966" y="963"/>
              <a:ext cx="60" cy="2145"/>
              <a:chOff x="2713" y="763"/>
              <a:chExt cx="67" cy="2913"/>
            </a:xfrm>
          </p:grpSpPr>
          <p:sp>
            <p:nvSpPr>
              <p:cNvPr id="224269" name="Rectangle 13"/>
              <p:cNvSpPr>
                <a:spLocks noChangeArrowheads="1"/>
              </p:cNvSpPr>
              <p:nvPr/>
            </p:nvSpPr>
            <p:spPr bwMode="auto">
              <a:xfrm>
                <a:off x="2720" y="766"/>
                <a:ext cx="60" cy="291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4270" name="Line 14"/>
              <p:cNvSpPr>
                <a:spLocks noChangeShapeType="1"/>
              </p:cNvSpPr>
              <p:nvPr/>
            </p:nvSpPr>
            <p:spPr bwMode="auto">
              <a:xfrm>
                <a:off x="2713" y="763"/>
                <a:ext cx="0" cy="2910"/>
              </a:xfrm>
              <a:prstGeom prst="line">
                <a:avLst/>
              </a:prstGeom>
              <a:noFill/>
              <a:ln w="25400">
                <a:solidFill>
                  <a:srgbClr val="53537D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24271" name="Line 15"/>
            <p:cNvSpPr>
              <a:spLocks noChangeShapeType="1"/>
            </p:cNvSpPr>
            <p:nvPr/>
          </p:nvSpPr>
          <p:spPr bwMode="auto">
            <a:xfrm>
              <a:off x="1716" y="1386"/>
              <a:ext cx="1302" cy="3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4273" name="Line 17"/>
            <p:cNvSpPr>
              <a:spLocks noChangeShapeType="1"/>
            </p:cNvSpPr>
            <p:nvPr/>
          </p:nvSpPr>
          <p:spPr bwMode="auto">
            <a:xfrm>
              <a:off x="1718" y="1386"/>
              <a:ext cx="1299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4276" name="Line 20"/>
            <p:cNvSpPr>
              <a:spLocks noChangeShapeType="1"/>
            </p:cNvSpPr>
            <p:nvPr/>
          </p:nvSpPr>
          <p:spPr bwMode="auto">
            <a:xfrm>
              <a:off x="1717" y="1389"/>
              <a:ext cx="1302" cy="71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4277" name="Line 21"/>
            <p:cNvSpPr>
              <a:spLocks noChangeShapeType="1"/>
            </p:cNvSpPr>
            <p:nvPr/>
          </p:nvSpPr>
          <p:spPr bwMode="auto">
            <a:xfrm>
              <a:off x="1718" y="1386"/>
              <a:ext cx="1302" cy="5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4280" name="Line 24"/>
            <p:cNvSpPr>
              <a:spLocks noChangeShapeType="1"/>
            </p:cNvSpPr>
            <p:nvPr/>
          </p:nvSpPr>
          <p:spPr bwMode="auto">
            <a:xfrm flipV="1">
              <a:off x="1717" y="1695"/>
              <a:ext cx="1300" cy="3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4281" name="Line 25"/>
            <p:cNvSpPr>
              <a:spLocks noChangeShapeType="1"/>
            </p:cNvSpPr>
            <p:nvPr/>
          </p:nvSpPr>
          <p:spPr bwMode="auto">
            <a:xfrm flipV="1">
              <a:off x="1712" y="1840"/>
              <a:ext cx="1306" cy="4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4283" name="Oval 27"/>
            <p:cNvSpPr>
              <a:spLocks noChangeAspect="1" noChangeArrowheads="1"/>
            </p:cNvSpPr>
            <p:nvPr/>
          </p:nvSpPr>
          <p:spPr bwMode="auto">
            <a:xfrm>
              <a:off x="1690" y="1357"/>
              <a:ext cx="62" cy="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7A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4286" name="Line 30"/>
            <p:cNvSpPr>
              <a:spLocks noChangeShapeType="1"/>
            </p:cNvSpPr>
            <p:nvPr/>
          </p:nvSpPr>
          <p:spPr bwMode="auto">
            <a:xfrm flipV="1">
              <a:off x="1722" y="1975"/>
              <a:ext cx="1295" cy="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4287" name="Line 31"/>
            <p:cNvSpPr>
              <a:spLocks noChangeShapeType="1"/>
            </p:cNvSpPr>
            <p:nvPr/>
          </p:nvSpPr>
          <p:spPr bwMode="auto">
            <a:xfrm flipV="1">
              <a:off x="1819" y="2098"/>
              <a:ext cx="1197" cy="6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24288" name="Group 32"/>
            <p:cNvGrpSpPr>
              <a:grpSpLocks/>
            </p:cNvGrpSpPr>
            <p:nvPr/>
          </p:nvGrpSpPr>
          <p:grpSpPr bwMode="auto">
            <a:xfrm>
              <a:off x="3022" y="1391"/>
              <a:ext cx="1304" cy="705"/>
              <a:chOff x="2937" y="1210"/>
              <a:chExt cx="1304" cy="705"/>
            </a:xfrm>
          </p:grpSpPr>
          <p:sp>
            <p:nvSpPr>
              <p:cNvPr id="224289" name="Line 33"/>
              <p:cNvSpPr>
                <a:spLocks noChangeShapeType="1"/>
              </p:cNvSpPr>
              <p:nvPr/>
            </p:nvSpPr>
            <p:spPr bwMode="auto">
              <a:xfrm flipV="1">
                <a:off x="2942" y="1212"/>
                <a:ext cx="1299" cy="29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dash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4290" name="Line 34"/>
              <p:cNvSpPr>
                <a:spLocks noChangeShapeType="1"/>
              </p:cNvSpPr>
              <p:nvPr/>
            </p:nvSpPr>
            <p:spPr bwMode="auto">
              <a:xfrm flipV="1">
                <a:off x="2942" y="1211"/>
                <a:ext cx="1297" cy="447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dash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4291" name="Line 35"/>
              <p:cNvSpPr>
                <a:spLocks noChangeShapeType="1"/>
              </p:cNvSpPr>
              <p:nvPr/>
            </p:nvSpPr>
            <p:spPr bwMode="auto">
              <a:xfrm flipV="1">
                <a:off x="2937" y="1210"/>
                <a:ext cx="1300" cy="583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dash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4292" name="Line 36"/>
              <p:cNvSpPr>
                <a:spLocks noChangeShapeType="1"/>
              </p:cNvSpPr>
              <p:nvPr/>
            </p:nvSpPr>
            <p:spPr bwMode="auto">
              <a:xfrm flipV="1">
                <a:off x="2939" y="1211"/>
                <a:ext cx="1302" cy="704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dash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24293" name="Oval 37"/>
            <p:cNvSpPr>
              <a:spLocks noChangeAspect="1" noChangeArrowheads="1"/>
            </p:cNvSpPr>
            <p:nvPr/>
          </p:nvSpPr>
          <p:spPr bwMode="auto">
            <a:xfrm>
              <a:off x="4295" y="1362"/>
              <a:ext cx="62" cy="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7A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2324910" y="1532270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A</a:t>
            </a:r>
            <a:endParaRPr lang="cs-CZ" sz="3200" b="1" dirty="0">
              <a:solidFill>
                <a:srgbClr val="00005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970931" y="1532270"/>
            <a:ext cx="712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A´</a:t>
            </a:r>
            <a:endParaRPr lang="cs-CZ" sz="3200" b="1" dirty="0">
              <a:solidFill>
                <a:srgbClr val="000054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2754246" y="2247104"/>
            <a:ext cx="20683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>
            <a:stCxn id="224293" idx="2"/>
          </p:cNvCxnSpPr>
          <p:nvPr/>
        </p:nvCxnSpPr>
        <p:spPr>
          <a:xfrm flipH="1" flipV="1">
            <a:off x="4814190" y="2247105"/>
            <a:ext cx="2012950" cy="1111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67544" y="5157191"/>
            <a:ext cx="7996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Bod A </a:t>
            </a:r>
            <a:r>
              <a:rPr lang="cs-CZ" sz="3200" b="1" dirty="0" err="1" smtClean="0">
                <a:solidFill>
                  <a:srgbClr val="000054"/>
                </a:solidFill>
                <a:latin typeface="Comic Sans MS" panose="030F0702030302020204" pitchFamily="66" charset="0"/>
              </a:rPr>
              <a:t>a</a:t>
            </a:r>
            <a:r>
              <a:rPr lang="cs-CZ" sz="3200" b="1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 jeho obraz A´ jsou souměrně </a:t>
            </a:r>
          </a:p>
          <a:p>
            <a:r>
              <a:rPr lang="cs-CZ" sz="3200" b="1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sdružené podle roviny zrcadla.</a:t>
            </a:r>
            <a:endParaRPr lang="cs-CZ" sz="3200" b="1" dirty="0">
              <a:solidFill>
                <a:srgbClr val="00005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6616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 smtClean="0">
                <a:solidFill>
                  <a:srgbClr val="120369"/>
                </a:solidFill>
                <a:latin typeface="Comic Sans MS" panose="030F0702030302020204" pitchFamily="66" charset="0"/>
              </a:rPr>
              <a:t>Obraz v rovinném zrcadle je zdánlivý, 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120369"/>
                </a:solidFill>
                <a:latin typeface="Comic Sans MS" panose="030F0702030302020204" pitchFamily="66" charset="0"/>
              </a:rPr>
              <a:t>stejně veliký jako předmět a stranově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120369"/>
                </a:solidFill>
                <a:latin typeface="Comic Sans MS" panose="030F0702030302020204" pitchFamily="66" charset="0"/>
              </a:rPr>
              <a:t>převrácený.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Předmět a jeho obraz 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jsou souměrně sdružené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podle roviny zrcadla.</a:t>
            </a:r>
            <a:endParaRPr lang="cs-CZ" sz="3600" dirty="0">
              <a:solidFill>
                <a:srgbClr val="000054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8"/>
            <a:ext cx="2492621" cy="43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Úlohy:</a:t>
            </a:r>
            <a:endParaRPr lang="cs-CZ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4726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Jmenuj další objekty, které zobrazují</a:t>
            </a:r>
          </a:p>
          <a:p>
            <a:pPr marL="0" indent="0">
              <a:buNone/>
            </a:pPr>
            <a:r>
              <a:rPr lang="cs-CZ" dirty="0">
                <a:solidFill>
                  <a:srgbClr val="00003E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00003E"/>
                </a:solidFill>
                <a:latin typeface="Comic Sans MS" panose="030F0702030302020204" pitchFamily="66" charset="0"/>
              </a:rPr>
              <a:t>   předměty podobně jako rovinná zrcadla.</a:t>
            </a:r>
          </a:p>
          <a:p>
            <a:pPr marL="514350" indent="-514350">
              <a:buAutoNum type="arabicPeriod" startAt="2"/>
            </a:pPr>
            <a:r>
              <a:rPr lang="cs-CZ" dirty="0" smtClean="0">
                <a:solidFill>
                  <a:srgbClr val="6A101D"/>
                </a:solidFill>
                <a:latin typeface="Comic Sans MS" panose="030F0702030302020204" pitchFamily="66" charset="0"/>
              </a:rPr>
              <a:t>Před rovinné zrcadlo postav hodinky </a:t>
            </a:r>
          </a:p>
          <a:p>
            <a:pPr marL="0" indent="0">
              <a:buNone/>
            </a:pPr>
            <a:r>
              <a:rPr lang="cs-CZ" dirty="0">
                <a:solidFill>
                  <a:srgbClr val="6A101D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6A101D"/>
                </a:solidFill>
                <a:latin typeface="Comic Sans MS" panose="030F0702030302020204" pitchFamily="66" charset="0"/>
              </a:rPr>
              <a:t>   rovnoběžně s rovinou zrcadla. V jakém </a:t>
            </a:r>
          </a:p>
          <a:p>
            <a:pPr marL="0" indent="0">
              <a:buNone/>
            </a:pPr>
            <a:r>
              <a:rPr lang="cs-CZ" dirty="0">
                <a:solidFill>
                  <a:srgbClr val="6A101D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6A101D"/>
                </a:solidFill>
                <a:latin typeface="Comic Sans MS" panose="030F0702030302020204" pitchFamily="66" charset="0"/>
              </a:rPr>
              <a:t>   smyslu se otáčejí ručičky na obraze </a:t>
            </a:r>
          </a:p>
          <a:p>
            <a:pPr marL="0" indent="0">
              <a:buNone/>
            </a:pPr>
            <a:r>
              <a:rPr lang="cs-CZ" dirty="0">
                <a:solidFill>
                  <a:srgbClr val="6A101D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6A101D"/>
                </a:solidFill>
                <a:latin typeface="Comic Sans MS" panose="030F0702030302020204" pitchFamily="66" charset="0"/>
              </a:rPr>
              <a:t>   ciferníku v zrcadle?</a:t>
            </a:r>
          </a:p>
          <a:p>
            <a:pPr marL="514350" indent="-514350">
              <a:buAutoNum type="arabicPeriod" startAt="3"/>
            </a:pPr>
            <a:r>
              <a:rPr lang="cs-CZ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Pokus se napsat na papír svoje jméno tak, </a:t>
            </a:r>
          </a:p>
          <a:p>
            <a:pPr marL="0" indent="0">
              <a:buNone/>
            </a:pPr>
            <a:r>
              <a:rPr lang="cs-CZ" dirty="0">
                <a:solidFill>
                  <a:srgbClr val="000054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   abys jej mohl správně přečíst v rovinném </a:t>
            </a:r>
          </a:p>
          <a:p>
            <a:pPr marL="0" indent="0">
              <a:buNone/>
            </a:pPr>
            <a:r>
              <a:rPr lang="cs-CZ" dirty="0">
                <a:solidFill>
                  <a:srgbClr val="000054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000054"/>
                </a:solidFill>
                <a:latin typeface="Comic Sans MS" panose="030F0702030302020204" pitchFamily="66" charset="0"/>
              </a:rPr>
              <a:t>   zrcadle.</a:t>
            </a:r>
            <a:endParaRPr lang="cs-CZ" dirty="0">
              <a:solidFill>
                <a:srgbClr val="000054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>
              <a:solidFill>
                <a:srgbClr val="12036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480</Words>
  <Application>Microsoft Office PowerPoint</Application>
  <PresentationFormat>Předvádění na obrazovce (4:3)</PresentationFormat>
  <Paragraphs>75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Zákon odrazu, zrcadla</vt:lpstr>
      <vt:lpstr>Zobrazení rovinným zrcadlem</vt:lpstr>
      <vt:lpstr>Zákon odrazu</vt:lpstr>
      <vt:lpstr>Prezentace aplikace PowerPoint</vt:lpstr>
      <vt:lpstr>Zákon odrazu</vt:lpstr>
      <vt:lpstr>Prezentace aplikace PowerPoint</vt:lpstr>
      <vt:lpstr>Prezentace aplikace PowerPoint</vt:lpstr>
      <vt:lpstr>Prezentace aplikace PowerPoint</vt:lpstr>
      <vt:lpstr>Úlohy:</vt:lpstr>
      <vt:lpstr>Kulová zrcadla</vt:lpstr>
      <vt:lpstr>Duté kulové zrcadlo</vt:lpstr>
      <vt:lpstr>Zobrazení dutým zrcadlem</vt:lpstr>
      <vt:lpstr>Vypuklé kulové zrcadlo</vt:lpstr>
      <vt:lpstr>Využití kulových zrcadel</vt:lpstr>
      <vt:lpstr>Prezentace aplikace PowerPoint</vt:lpstr>
      <vt:lpstr>Úloha: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Zobrazení rovinným zrcadlem</dc:title>
  <dc:creator>Eliška</dc:creator>
  <cp:lastModifiedBy>vokaceli</cp:lastModifiedBy>
  <cp:revision>25</cp:revision>
  <dcterms:created xsi:type="dcterms:W3CDTF">2014-02-16T08:48:58Z</dcterms:created>
  <dcterms:modified xsi:type="dcterms:W3CDTF">2014-03-03T10:18:00Z</dcterms:modified>
</cp:coreProperties>
</file>