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3" r:id="rId3"/>
    <p:sldId id="264" r:id="rId4"/>
    <p:sldId id="259" r:id="rId5"/>
    <p:sldId id="273" r:id="rId6"/>
    <p:sldId id="260" r:id="rId7"/>
    <p:sldId id="262" r:id="rId8"/>
    <p:sldId id="267" r:id="rId9"/>
    <p:sldId id="266" r:id="rId10"/>
    <p:sldId id="268" r:id="rId11"/>
    <p:sldId id="270" r:id="rId12"/>
    <p:sldId id="271" r:id="rId13"/>
    <p:sldId id="272" r:id="rId14"/>
    <p:sldId id="274" r:id="rId15"/>
    <p:sldId id="25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2"/>
    <a:srgbClr val="420042"/>
    <a:srgbClr val="FDEFE3"/>
    <a:srgbClr val="EC1447"/>
    <a:srgbClr val="660066"/>
    <a:srgbClr val="CB0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5B665-57A5-43BE-A4B2-E096EE1E5046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96F41-7E14-489D-8874-E5B46BB35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5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312EA2-1DE3-45E7-A239-3B35C2F21BD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615527"/>
      </p:ext>
    </p:extLst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206CF-2B76-4287-A17E-226247C762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14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FE3">
            <a:alpha val="6862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ker.com/cliparts/3/0/3/8/1194986541442028018e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8002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40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Měření teploty</a:t>
            </a:r>
            <a:endParaRPr lang="cs-CZ" sz="5400" b="1" dirty="0">
              <a:solidFill>
                <a:srgbClr val="0401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400800" cy="1152128"/>
          </a:xfrm>
        </p:spPr>
        <p:txBody>
          <a:bodyPr/>
          <a:lstStyle/>
          <a:p>
            <a:r>
              <a:rPr lang="cs-CZ" sz="2000" dirty="0" smtClean="0">
                <a:solidFill>
                  <a:srgbClr val="040131"/>
                </a:solidFill>
              </a:rPr>
              <a:t>Autor: Mgr. Eliška Vokáčová</a:t>
            </a:r>
          </a:p>
          <a:p>
            <a:r>
              <a:rPr lang="cs-CZ" sz="2000" dirty="0" smtClean="0">
                <a:solidFill>
                  <a:srgbClr val="040131"/>
                </a:solidFill>
              </a:rPr>
              <a:t>Gymnázium K. V. Raise, Hlinsko, Adámkova 55</a:t>
            </a:r>
          </a:p>
          <a:p>
            <a:r>
              <a:rPr lang="cs-CZ" sz="2000" dirty="0" smtClean="0">
                <a:solidFill>
                  <a:srgbClr val="040131"/>
                </a:solidFill>
              </a:rPr>
              <a:t>2013, březen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62" y="4218078"/>
            <a:ext cx="64389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1763688" y="4221088"/>
            <a:ext cx="5832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Bimetalový teploměr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8316416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001642"/>
                </a:solidFill>
                <a:latin typeface="Comic Sans MS" pitchFamily="66" charset="0"/>
              </a:rPr>
              <a:t>Základem je </a:t>
            </a: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bimetalový pásek </a:t>
            </a:r>
            <a:r>
              <a:rPr lang="cs-CZ" dirty="0" smtClean="0">
                <a:solidFill>
                  <a:srgbClr val="001642"/>
                </a:solidFill>
                <a:latin typeface="Comic Sans MS" pitchFamily="66" charset="0"/>
              </a:rPr>
              <a:t>svinutý do spirály.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001642"/>
                </a:solidFill>
                <a:latin typeface="Comic Sans MS" pitchFamily="66" charset="0"/>
              </a:rPr>
              <a:t>Na druhém konci je otáčivá ručička, umístěná nad teplotní stupnicí.</a:t>
            </a: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001642"/>
                </a:solidFill>
                <a:latin typeface="Comic Sans MS" pitchFamily="66" charset="0"/>
              </a:rPr>
              <a:t>Při zvýšení teploty se jeden </a:t>
            </a: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kov roztahuje více </a:t>
            </a:r>
            <a:r>
              <a:rPr lang="cs-CZ" b="1" dirty="0">
                <a:solidFill>
                  <a:srgbClr val="001642"/>
                </a:solidFill>
                <a:latin typeface="Comic Sans MS" pitchFamily="66" charset="0"/>
              </a:rPr>
              <a:t>než druhý</a:t>
            </a:r>
            <a:r>
              <a:rPr lang="cs-CZ" dirty="0">
                <a:solidFill>
                  <a:srgbClr val="001642"/>
                </a:solidFill>
                <a:latin typeface="Comic Sans MS" pitchFamily="66" charset="0"/>
              </a:rPr>
              <a:t>. Spirála se </a:t>
            </a:r>
            <a:r>
              <a:rPr lang="cs-CZ" dirty="0" smtClean="0">
                <a:solidFill>
                  <a:srgbClr val="001642"/>
                </a:solidFill>
                <a:latin typeface="Comic Sans MS" pitchFamily="66" charset="0"/>
              </a:rPr>
              <a:t>zakrucuje, ručka ukazuje výchylku.</a:t>
            </a:r>
            <a:endParaRPr lang="cs-CZ" dirty="0">
              <a:solidFill>
                <a:srgbClr val="00164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cs-CZ" dirty="0" smtClean="0">
              <a:solidFill>
                <a:srgbClr val="00164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Lékařský teploměr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5328270" cy="4530725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001642"/>
                </a:solidFill>
                <a:latin typeface="Comic Sans MS" pitchFamily="66" charset="0"/>
              </a:rPr>
              <a:t>Zkrácená stupnice</a:t>
            </a:r>
          </a:p>
          <a:p>
            <a:pPr eaLnBrk="1" hangingPunct="1"/>
            <a:r>
              <a:rPr lang="cs-CZ" dirty="0" smtClean="0">
                <a:solidFill>
                  <a:srgbClr val="001642"/>
                </a:solidFill>
                <a:latin typeface="Comic Sans MS" pitchFamily="66" charset="0"/>
              </a:rPr>
              <a:t>Rozsah: </a:t>
            </a: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35,1°C - 42°C</a:t>
            </a:r>
          </a:p>
          <a:p>
            <a:pPr eaLnBrk="1" hangingPunct="1"/>
            <a:r>
              <a:rPr lang="cs-CZ" dirty="0" smtClean="0">
                <a:solidFill>
                  <a:srgbClr val="001642"/>
                </a:solidFill>
                <a:latin typeface="Comic Sans MS" pitchFamily="66" charset="0"/>
              </a:rPr>
              <a:t>Dílek je </a:t>
            </a: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0,1°C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8"/>
            <a:ext cx="230425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2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Lékařský teploměr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7345363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dirty="0" smtClean="0">
                <a:solidFill>
                  <a:srgbClr val="001642"/>
                </a:solidFill>
                <a:latin typeface="Comic Sans MS" pitchFamily="66" charset="0"/>
              </a:rPr>
              <a:t>Proč je teplota delší dobu stejná a nemění se podle okolního prostředí? </a:t>
            </a:r>
          </a:p>
          <a:p>
            <a:pPr marL="0" indent="0" eaLnBrk="1" hangingPunct="1">
              <a:buNone/>
            </a:pP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Trubička </a:t>
            </a:r>
            <a:r>
              <a:rPr lang="cs-CZ" dirty="0" smtClean="0">
                <a:solidFill>
                  <a:srgbClr val="001642"/>
                </a:solidFill>
                <a:latin typeface="Comic Sans MS" pitchFamily="66" charset="0"/>
              </a:rPr>
              <a:t>je v jednom místě velmi </a:t>
            </a: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zúžená. </a:t>
            </a:r>
            <a:r>
              <a:rPr lang="cs-CZ" dirty="0" smtClean="0">
                <a:solidFill>
                  <a:srgbClr val="001642"/>
                </a:solidFill>
                <a:latin typeface="Comic Sans MS" pitchFamily="66" charset="0"/>
              </a:rPr>
              <a:t>Při ochlazení v místě zúžení dojde k</a:t>
            </a: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 odtržení rtuti od sloupce   v trubičce </a:t>
            </a:r>
            <a:r>
              <a:rPr lang="cs-CZ" dirty="0" smtClean="0">
                <a:solidFill>
                  <a:srgbClr val="001642"/>
                </a:solidFill>
                <a:latin typeface="Comic Sans MS" pitchFamily="66" charset="0"/>
              </a:rPr>
              <a:t>– rtuť neprojde</a:t>
            </a: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. Rtuť musíme sklepnout!</a:t>
            </a:r>
          </a:p>
          <a:p>
            <a:pPr eaLnBrk="1" hangingPunct="1">
              <a:buFont typeface="Wingdings" pitchFamily="2" charset="2"/>
              <a:buNone/>
            </a:pPr>
            <a:endParaRPr lang="cs-CZ" b="1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eaLnBrk="1" hangingPunct="1"/>
            <a:endParaRPr lang="cs-CZ" dirty="0" smtClean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36712"/>
            <a:ext cx="165942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Teploměry s digitální stupnicí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675687" cy="2695575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001642"/>
                </a:solidFill>
                <a:latin typeface="Comic Sans MS" pitchFamily="66" charset="0"/>
              </a:rPr>
              <a:t>Nejsou založeny na objemové roztažnosti.</a:t>
            </a:r>
          </a:p>
          <a:p>
            <a:pPr eaLnBrk="1" hangingPunct="1"/>
            <a:r>
              <a:rPr lang="cs-CZ" dirty="0" smtClean="0">
                <a:solidFill>
                  <a:srgbClr val="001642"/>
                </a:solidFill>
                <a:latin typeface="Comic Sans MS" pitchFamily="66" charset="0"/>
              </a:rPr>
              <a:t>Převádějí změnu teploty pomocí speciálních snímačů na změny elektrických, magnetických a optických vlastností těles.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49776"/>
            <a:ext cx="3816424" cy="206424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49777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0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4824629" cy="4303200"/>
          </a:xfrm>
        </p:spPr>
      </p:pic>
    </p:spTree>
    <p:extLst>
      <p:ext uri="{BB962C8B-B14F-4D97-AF65-F5344CB8AC3E}">
        <p14:creationId xmlns:p14="http://schemas.microsoft.com/office/powerpoint/2010/main" val="39794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endParaRPr lang="cs-CZ" sz="1800" dirty="0" smtClean="0">
              <a:hlinkClick r:id="rId2"/>
            </a:endParaRPr>
          </a:p>
          <a:p>
            <a:r>
              <a:rPr lang="cs-CZ" sz="1800" dirty="0" smtClean="0"/>
              <a:t>KOLÁŘOVÁ, Růžena a BOHUNĚK, Jiří. Fyzika pro 6. ročník základní školy. Dotisk 2. vydání. Nakladatelství  Prometheus, spol. s r. o., Praha 4, 2006 . Učebnice pro základní školy. ISBN 80-7196-146-5.</a:t>
            </a:r>
          </a:p>
          <a:p>
            <a:pPr>
              <a:buNone/>
            </a:pPr>
            <a:endParaRPr lang="cs-CZ" sz="1800" dirty="0" smtClean="0"/>
          </a:p>
          <a:p>
            <a:r>
              <a:rPr lang="cs-CZ" sz="1800" dirty="0" smtClean="0"/>
              <a:t>Zdroj obrázků: </a:t>
            </a:r>
            <a:r>
              <a:rPr lang="cs-CZ" sz="1800" smtClean="0"/>
              <a:t>vlastní archiv.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971600" y="1340768"/>
            <a:ext cx="7200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6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056015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sz="5400" b="1" dirty="0" smtClean="0">
                <a:solidFill>
                  <a:srgbClr val="EC14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</a:t>
            </a:r>
            <a:r>
              <a:rPr lang="cs-CZ" sz="5400" b="1" dirty="0" smtClean="0">
                <a:solidFill>
                  <a:srgbClr val="0016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Teplota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dirty="0" smtClean="0">
                <a:solidFill>
                  <a:srgbClr val="002060"/>
                </a:solidFill>
                <a:latin typeface="Comic Sans MS" pitchFamily="66" charset="0"/>
              </a:rPr>
              <a:t>Veličina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teplota</a:t>
            </a:r>
            <a:r>
              <a:rPr lang="cs-CZ" sz="36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3600" dirty="0" smtClean="0">
                <a:solidFill>
                  <a:srgbClr val="002060"/>
                </a:solidFill>
                <a:latin typeface="Comic Sans MS" pitchFamily="66" charset="0"/>
              </a:rPr>
              <a:t>se značí písmenem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</a:t>
            </a:r>
            <a:r>
              <a:rPr lang="cs-CZ" sz="36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cs-CZ" sz="3600" dirty="0" smtClean="0">
                <a:solidFill>
                  <a:srgbClr val="002060"/>
                </a:solidFill>
                <a:latin typeface="Comic Sans MS" pitchFamily="66" charset="0"/>
              </a:rPr>
              <a:t>Jednotka teploty se nazývá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Celsiův stupeň</a:t>
            </a:r>
            <a:r>
              <a:rPr lang="cs-CZ" sz="3600" dirty="0" smtClean="0">
                <a:solidFill>
                  <a:srgbClr val="002060"/>
                </a:solidFill>
                <a:latin typeface="Comic Sans MS" pitchFamily="66" charset="0"/>
              </a:rPr>
              <a:t>, značí se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°C</a:t>
            </a:r>
            <a:r>
              <a:rPr lang="cs-CZ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0°C</a:t>
            </a:r>
            <a:r>
              <a:rPr lang="cs-CZ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3600" dirty="0" smtClean="0">
                <a:solidFill>
                  <a:srgbClr val="002060"/>
                </a:solidFill>
                <a:latin typeface="Comic Sans MS" pitchFamily="66" charset="0"/>
              </a:rPr>
              <a:t>odpovídá teplotě tajícího ledu,    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100°C</a:t>
            </a:r>
            <a:r>
              <a:rPr lang="cs-C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3600" dirty="0" smtClean="0">
                <a:solidFill>
                  <a:srgbClr val="002060"/>
                </a:solidFill>
                <a:latin typeface="Comic Sans MS" pitchFamily="66" charset="0"/>
              </a:rPr>
              <a:t>odpovídá teplotě varu vody.</a:t>
            </a:r>
            <a:endParaRPr lang="cs-CZ" sz="3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/>
            <a:r>
              <a:rPr lang="cs-CZ" sz="3600" dirty="0" smtClean="0">
                <a:solidFill>
                  <a:srgbClr val="002060"/>
                </a:solidFill>
                <a:latin typeface="Comic Sans MS" pitchFamily="66" charset="0"/>
              </a:rPr>
              <a:t>Teplotu pod nultým stupněm označujeme znaménkem minus (-5°C). </a:t>
            </a:r>
            <a:r>
              <a:rPr lang="cs-CZ" sz="36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6179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96952"/>
            <a:ext cx="5387102" cy="1787294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60350"/>
            <a:ext cx="8352606" cy="3528690"/>
          </a:xfrm>
        </p:spPr>
        <p:txBody>
          <a:bodyPr>
            <a:noAutofit/>
          </a:bodyPr>
          <a:lstStyle/>
          <a:p>
            <a:pPr eaLnBrk="1" hangingPunct="1"/>
            <a:r>
              <a:rPr lang="cs-CZ" sz="3600" b="1" dirty="0" smtClean="0">
                <a:solidFill>
                  <a:srgbClr val="001642"/>
                </a:solidFill>
                <a:latin typeface="Comic Sans MS" pitchFamily="66" charset="0"/>
              </a:rPr>
              <a:t>Teplotu měříme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teploměry</a:t>
            </a:r>
            <a:r>
              <a:rPr lang="cs-CZ" sz="3600" b="1" dirty="0" smtClean="0">
                <a:solidFill>
                  <a:srgbClr val="001642"/>
                </a:solidFill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Rtuťové</a:t>
            </a:r>
            <a:r>
              <a:rPr lang="cs-CZ" sz="3600" b="1" dirty="0" smtClean="0">
                <a:solidFill>
                  <a:srgbClr val="C00000"/>
                </a:solidFill>
                <a:latin typeface="Comic Sans MS" pitchFamily="66" charset="0"/>
              </a:rPr>
              <a:t> a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lihové</a:t>
            </a:r>
            <a:r>
              <a:rPr lang="cs-CZ" sz="36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cs-CZ" sz="3600" b="1" dirty="0" smtClean="0">
                <a:solidFill>
                  <a:srgbClr val="001642"/>
                </a:solidFill>
                <a:latin typeface="Comic Sans MS" pitchFamily="66" charset="0"/>
              </a:rPr>
              <a:t>teploměry, jsou </a:t>
            </a:r>
          </a:p>
          <a:p>
            <a:pPr marL="0" indent="0" eaLnBrk="1" hangingPunct="1">
              <a:buNone/>
            </a:pPr>
            <a:r>
              <a:rPr lang="cs-CZ" sz="3600" b="1" dirty="0">
                <a:solidFill>
                  <a:srgbClr val="001642"/>
                </a:solidFill>
                <a:latin typeface="Comic Sans MS" pitchFamily="66" charset="0"/>
              </a:rPr>
              <a:t> </a:t>
            </a:r>
            <a:r>
              <a:rPr lang="cs-CZ" sz="3600" b="1" dirty="0" smtClean="0">
                <a:solidFill>
                  <a:srgbClr val="001642"/>
                </a:solidFill>
                <a:latin typeface="Comic Sans MS" pitchFamily="66" charset="0"/>
              </a:rPr>
              <a:t> založeny na </a:t>
            </a:r>
            <a:r>
              <a:rPr lang="cs-CZ" sz="3600" b="1" u="sng" dirty="0" smtClean="0">
                <a:solidFill>
                  <a:srgbClr val="001642"/>
                </a:solidFill>
                <a:latin typeface="Comic Sans MS" pitchFamily="66" charset="0"/>
              </a:rPr>
              <a:t>objemové roztažnosti</a:t>
            </a:r>
          </a:p>
          <a:p>
            <a:pPr marL="0" indent="0" eaLnBrk="1" hangingPunct="1">
              <a:buNone/>
            </a:pPr>
            <a:r>
              <a:rPr lang="cs-CZ" sz="3600" b="1" dirty="0">
                <a:solidFill>
                  <a:srgbClr val="001642"/>
                </a:solidFill>
                <a:latin typeface="Comic Sans MS" pitchFamily="66" charset="0"/>
              </a:rPr>
              <a:t> </a:t>
            </a:r>
            <a:r>
              <a:rPr lang="cs-CZ" sz="3600" b="1" dirty="0" smtClean="0">
                <a:solidFill>
                  <a:srgbClr val="001642"/>
                </a:solidFill>
                <a:latin typeface="Comic Sans MS" pitchFamily="66" charset="0"/>
              </a:rPr>
              <a:t> </a:t>
            </a:r>
            <a:r>
              <a:rPr lang="cs-CZ" sz="3600" b="1" u="sng" dirty="0" smtClean="0">
                <a:solidFill>
                  <a:srgbClr val="001642"/>
                </a:solidFill>
                <a:latin typeface="Comic Sans MS" pitchFamily="66" charset="0"/>
              </a:rPr>
              <a:t>kapalin</a:t>
            </a:r>
            <a:r>
              <a:rPr lang="cs-CZ" sz="3600" b="1" dirty="0" smtClean="0">
                <a:solidFill>
                  <a:srgbClr val="00164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48879"/>
            <a:ext cx="1584176" cy="3682041"/>
          </a:xfrm>
        </p:spPr>
      </p:pic>
    </p:spTree>
    <p:extLst>
      <p:ext uri="{BB962C8B-B14F-4D97-AF65-F5344CB8AC3E}">
        <p14:creationId xmlns:p14="http://schemas.microsoft.com/office/powerpoint/2010/main" val="73040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  <a:latin typeface="Comic Sans MS" pitchFamily="66" charset="0"/>
              </a:rPr>
              <a:t>Objemová roztažnost </a:t>
            </a:r>
            <a:r>
              <a:rPr lang="cs-CZ" sz="4000" b="1" dirty="0">
                <a:solidFill>
                  <a:srgbClr val="C00000"/>
                </a:solidFill>
                <a:latin typeface="Comic Sans MS" pitchFamily="66" charset="0"/>
              </a:rPr>
              <a:t>kapalin a plynů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033838" cy="453072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1642"/>
                </a:solidFill>
                <a:latin typeface="Comic Sans MS" pitchFamily="66" charset="0"/>
              </a:rPr>
              <a:t>Pokus 1: </a:t>
            </a:r>
          </a:p>
          <a:p>
            <a:pPr>
              <a:buFont typeface="Wingdings" pitchFamily="2" charset="2"/>
              <a:buNone/>
            </a:pPr>
            <a:r>
              <a:rPr lang="cs-CZ" dirty="0">
                <a:solidFill>
                  <a:srgbClr val="001642"/>
                </a:solidFill>
                <a:latin typeface="Comic Sans MS" pitchFamily="66" charset="0"/>
              </a:rPr>
              <a:t>   </a:t>
            </a:r>
            <a:r>
              <a:rPr lang="cs-CZ" u="sng" dirty="0">
                <a:solidFill>
                  <a:srgbClr val="001642"/>
                </a:solidFill>
                <a:latin typeface="Comic Sans MS" pitchFamily="66" charset="0"/>
              </a:rPr>
              <a:t>Změna objemu kapaliny při zahřívání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2937773" cy="3917032"/>
          </a:xfrm>
        </p:spPr>
      </p:pic>
    </p:spTree>
    <p:extLst>
      <p:ext uri="{BB962C8B-B14F-4D97-AF65-F5344CB8AC3E}">
        <p14:creationId xmlns:p14="http://schemas.microsoft.com/office/powerpoint/2010/main" val="9299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947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Teplotní objemová roztažnost kapalin</a:t>
            </a:r>
            <a:endParaRPr lang="cs-CZ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0" y="1437748"/>
            <a:ext cx="2048380" cy="38332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46" y="1440200"/>
            <a:ext cx="2067399" cy="3833260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34289"/>
            <a:ext cx="1889346" cy="3836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42653"/>
            <a:ext cx="1843282" cy="38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3582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476672"/>
            <a:ext cx="8568952" cy="4530725"/>
          </a:xfrm>
        </p:spPr>
        <p:txBody>
          <a:bodyPr/>
          <a:lstStyle/>
          <a:p>
            <a:r>
              <a:rPr lang="cs-CZ" b="1" dirty="0">
                <a:solidFill>
                  <a:srgbClr val="001642"/>
                </a:solidFill>
                <a:latin typeface="Comic Sans MS" pitchFamily="66" charset="0"/>
              </a:rPr>
              <a:t>Objem kapalin se při zahřívání zvětšuje</a:t>
            </a: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,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1642"/>
                </a:solidFill>
                <a:latin typeface="Comic Sans MS" pitchFamily="66" charset="0"/>
              </a:rPr>
              <a:t> </a:t>
            </a: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 při </a:t>
            </a:r>
            <a:r>
              <a:rPr lang="cs-CZ" b="1" dirty="0">
                <a:solidFill>
                  <a:srgbClr val="001642"/>
                </a:solidFill>
                <a:latin typeface="Comic Sans MS" pitchFamily="66" charset="0"/>
              </a:rPr>
              <a:t>ochlazování zmenšuje</a:t>
            </a: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cs-CZ" b="1" dirty="0" smtClean="0">
              <a:solidFill>
                <a:srgbClr val="001642"/>
              </a:solidFill>
              <a:latin typeface="Comic Sans MS" pitchFamily="66" charset="0"/>
            </a:endParaRPr>
          </a:p>
          <a:p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Objem různých kapalin se za stejných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1642"/>
                </a:solidFill>
                <a:latin typeface="Comic Sans MS" pitchFamily="66" charset="0"/>
              </a:rPr>
              <a:t> </a:t>
            </a: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 podmínek zvětšuje různě.</a:t>
            </a:r>
            <a:endParaRPr lang="cs-CZ" b="1" dirty="0">
              <a:solidFill>
                <a:srgbClr val="00164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48681"/>
            <a:ext cx="8640960" cy="244827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Objem </a:t>
            </a:r>
            <a:r>
              <a:rPr lang="cs-CZ" b="1" dirty="0">
                <a:solidFill>
                  <a:srgbClr val="001642"/>
                </a:solidFill>
                <a:latin typeface="Comic Sans MS" pitchFamily="66" charset="0"/>
              </a:rPr>
              <a:t>plynu se při zahřívání </a:t>
            </a: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zvětšuje,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1642"/>
                </a:solidFill>
                <a:latin typeface="Comic Sans MS" pitchFamily="66" charset="0"/>
              </a:rPr>
              <a:t> </a:t>
            </a: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 při </a:t>
            </a:r>
            <a:r>
              <a:rPr lang="cs-CZ" b="1" dirty="0">
                <a:solidFill>
                  <a:srgbClr val="001642"/>
                </a:solidFill>
                <a:latin typeface="Comic Sans MS" pitchFamily="66" charset="0"/>
              </a:rPr>
              <a:t>ochlazování zmenšuje.</a:t>
            </a:r>
            <a:br>
              <a:rPr lang="cs-CZ" b="1" dirty="0">
                <a:solidFill>
                  <a:srgbClr val="001642"/>
                </a:solidFill>
                <a:latin typeface="Comic Sans MS" pitchFamily="66" charset="0"/>
              </a:rPr>
            </a:br>
            <a:endParaRPr lang="cs-CZ" dirty="0">
              <a:solidFill>
                <a:srgbClr val="001642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2534" y="2636912"/>
            <a:ext cx="8265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Otázka:</a:t>
            </a:r>
          </a:p>
          <a:p>
            <a:pPr>
              <a:buFont typeface="Wingdings" pitchFamily="2" charset="2"/>
              <a:buNone/>
            </a:pPr>
            <a:r>
              <a:rPr lang="cs-CZ" sz="3600" dirty="0">
                <a:solidFill>
                  <a:srgbClr val="660066"/>
                </a:solidFill>
                <a:latin typeface="Comic Sans MS" pitchFamily="66" charset="0"/>
              </a:rPr>
              <a:t>	</a:t>
            </a:r>
            <a:r>
              <a:rPr lang="cs-CZ" sz="3600" dirty="0">
                <a:solidFill>
                  <a:srgbClr val="001642"/>
                </a:solidFill>
                <a:latin typeface="Comic Sans MS" pitchFamily="66" charset="0"/>
              </a:rPr>
              <a:t>Proč nesmíme v létě </a:t>
            </a:r>
            <a:r>
              <a:rPr lang="cs-CZ" sz="3600" dirty="0" smtClean="0">
                <a:solidFill>
                  <a:srgbClr val="001642"/>
                </a:solidFill>
                <a:latin typeface="Comic Sans MS" pitchFamily="66" charset="0"/>
              </a:rPr>
              <a:t>nechat míč</a:t>
            </a:r>
          </a:p>
          <a:p>
            <a:pPr>
              <a:buFont typeface="Wingdings" pitchFamily="2" charset="2"/>
              <a:buNone/>
            </a:pPr>
            <a:r>
              <a:rPr lang="cs-CZ" sz="3600" dirty="0">
                <a:solidFill>
                  <a:srgbClr val="001642"/>
                </a:solidFill>
                <a:latin typeface="Comic Sans MS" pitchFamily="66" charset="0"/>
              </a:rPr>
              <a:t> </a:t>
            </a:r>
            <a:r>
              <a:rPr lang="cs-CZ" sz="3600" dirty="0" smtClean="0">
                <a:solidFill>
                  <a:srgbClr val="001642"/>
                </a:solidFill>
                <a:latin typeface="Comic Sans MS" pitchFamily="66" charset="0"/>
              </a:rPr>
              <a:t>      nebo jízdní </a:t>
            </a:r>
            <a:r>
              <a:rPr lang="cs-CZ" sz="3600" dirty="0">
                <a:solidFill>
                  <a:srgbClr val="001642"/>
                </a:solidFill>
                <a:latin typeface="Comic Sans MS" pitchFamily="66" charset="0"/>
              </a:rPr>
              <a:t>kolo dlouho </a:t>
            </a:r>
            <a:r>
              <a:rPr lang="cs-CZ" sz="3600" dirty="0" smtClean="0">
                <a:solidFill>
                  <a:srgbClr val="001642"/>
                </a:solidFill>
                <a:latin typeface="Comic Sans MS" pitchFamily="66" charset="0"/>
              </a:rPr>
              <a:t>na </a:t>
            </a:r>
            <a:r>
              <a:rPr lang="cs-CZ" sz="3600" dirty="0">
                <a:solidFill>
                  <a:srgbClr val="001642"/>
                </a:solidFill>
                <a:latin typeface="Comic Sans MS" pitchFamily="66" charset="0"/>
              </a:rPr>
              <a:t>slunci?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40768"/>
            <a:ext cx="1718320" cy="18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 dirty="0" smtClean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Kapalinové teploměry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77072"/>
            <a:ext cx="4749695" cy="2088232"/>
          </a:xfrm>
          <a:prstGeom prst="rect">
            <a:avLst/>
          </a:prstGeom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6948264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Rtuťové</a:t>
            </a:r>
            <a:r>
              <a:rPr lang="cs-CZ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3600" dirty="0" smtClean="0">
                <a:solidFill>
                  <a:srgbClr val="001642"/>
                </a:solidFill>
                <a:latin typeface="Comic Sans MS" pitchFamily="66" charset="0"/>
              </a:rPr>
              <a:t>- měření teplot: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3600" dirty="0" smtClean="0">
                <a:solidFill>
                  <a:srgbClr val="001642"/>
                </a:solidFill>
                <a:latin typeface="Comic Sans MS" pitchFamily="66" charset="0"/>
              </a:rPr>
              <a:t>                   -38°C až 357°C</a:t>
            </a:r>
          </a:p>
          <a:p>
            <a:pPr eaLnBrk="1" hangingPunct="1"/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Lihové</a:t>
            </a:r>
            <a:r>
              <a:rPr lang="cs-CZ" sz="3600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cs-CZ" sz="3600" dirty="0" smtClean="0">
                <a:solidFill>
                  <a:srgbClr val="001642"/>
                </a:solidFill>
                <a:latin typeface="Comic Sans MS" pitchFamily="66" charset="0"/>
              </a:rPr>
              <a:t>- měření nižších teplot: 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3600" dirty="0" smtClean="0">
                <a:solidFill>
                  <a:srgbClr val="001642"/>
                </a:solidFill>
                <a:latin typeface="Comic Sans MS" pitchFamily="66" charset="0"/>
              </a:rPr>
              <a:t>                  -115°C až 78°C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87" y="188640"/>
            <a:ext cx="1696514" cy="53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Teploměr laboratorní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806" y="1124744"/>
            <a:ext cx="6840758" cy="42460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001642"/>
                </a:solidFill>
                <a:latin typeface="Comic Sans MS" pitchFamily="66" charset="0"/>
              </a:rPr>
              <a:t>Nádobka se rtutí nebo obarveným lihem spojená        s tenkou trubicí, která je doplněna stupnicí.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1642"/>
                </a:solidFill>
                <a:latin typeface="Comic Sans MS" pitchFamily="66" charset="0"/>
              </a:rPr>
              <a:t>Roste-li teplota vzduchu, roste teplota kapaliny, její objem se zvětšuje.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3200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3200" dirty="0" smtClean="0">
              <a:latin typeface="Comic Sans MS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6170" y="2286757"/>
            <a:ext cx="5989970" cy="164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367</Words>
  <Application>Microsoft Office PowerPoint</Application>
  <PresentationFormat>Předvádění na obrazovce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Měření teploty</vt:lpstr>
      <vt:lpstr>         Teplota</vt:lpstr>
      <vt:lpstr>Prezentace aplikace PowerPoint</vt:lpstr>
      <vt:lpstr>Objemová roztažnost kapalin a plynů </vt:lpstr>
      <vt:lpstr>Teplotní objemová roztažnost kapalin</vt:lpstr>
      <vt:lpstr>Prezentace aplikace PowerPoint</vt:lpstr>
      <vt:lpstr>Prezentace aplikace PowerPoint</vt:lpstr>
      <vt:lpstr>Kapalinové teploměry</vt:lpstr>
      <vt:lpstr>Teploměr laboratorní</vt:lpstr>
      <vt:lpstr>Bimetalový teploměr</vt:lpstr>
      <vt:lpstr>Lékařský teploměr</vt:lpstr>
      <vt:lpstr>Lékařský teploměr</vt:lpstr>
      <vt:lpstr>Teploměry s digitální stupnicí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Eliška</dc:creator>
  <cp:lastModifiedBy>Eliška</cp:lastModifiedBy>
  <cp:revision>17</cp:revision>
  <dcterms:created xsi:type="dcterms:W3CDTF">2014-02-15T20:03:35Z</dcterms:created>
  <dcterms:modified xsi:type="dcterms:W3CDTF">2014-02-28T21:37:23Z</dcterms:modified>
</cp:coreProperties>
</file>