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6" r:id="rId3"/>
    <p:sldId id="259" r:id="rId4"/>
    <p:sldId id="261" r:id="rId5"/>
    <p:sldId id="262" r:id="rId6"/>
    <p:sldId id="266" r:id="rId7"/>
    <p:sldId id="263" r:id="rId8"/>
    <p:sldId id="267" r:id="rId9"/>
    <p:sldId id="264" r:id="rId10"/>
    <p:sldId id="269" r:id="rId11"/>
    <p:sldId id="268" r:id="rId12"/>
    <p:sldId id="265" r:id="rId13"/>
    <p:sldId id="270" r:id="rId14"/>
    <p:sldId id="272" r:id="rId15"/>
    <p:sldId id="280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CC"/>
    <a:srgbClr val="FEFEEC"/>
    <a:srgbClr val="FEFEA4"/>
    <a:srgbClr val="040131"/>
    <a:srgbClr val="1C0361"/>
    <a:srgbClr val="940202"/>
    <a:srgbClr val="3F0C8A"/>
    <a:srgbClr val="FB2E05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C754D1-010C-48F1-A283-558B3D0D4771}" type="datetimeFigureOut">
              <a:rPr lang="cs-CZ" smtClean="0"/>
              <a:t>28.2.2014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A3424B-9624-4F73-B599-D46DFAEAA7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6156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A3424B-9624-4F73-B599-D46DFAEAA7A9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9109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9001D-92CF-4CCB-9AB4-EF0504CF06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851081"/>
      </p:ext>
    </p:extLst>
  </p:cSld>
  <p:clrMapOvr>
    <a:masterClrMapping/>
  </p:clrMapOvr>
  <p:transition>
    <p:cover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7C6E0D3-375B-48C7-8881-4791416BAE2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4709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ffice.microsoft.com/" TargetMode="External"/><Relationship Id="rId2" Type="http://schemas.openxmlformats.org/officeDocument/2006/relationships/hyperlink" Target="http://www.clker.com/cliparts/3/0/3/8/1194986541442028018ea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124745"/>
            <a:ext cx="7772400" cy="1296144"/>
          </a:xfrm>
        </p:spPr>
        <p:txBody>
          <a:bodyPr>
            <a:normAutofit/>
          </a:bodyPr>
          <a:lstStyle/>
          <a:p>
            <a:r>
              <a:rPr lang="cs-CZ" sz="5400" b="1" dirty="0" smtClean="0">
                <a:solidFill>
                  <a:srgbClr val="04013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Měření času – jednotky  </a:t>
            </a:r>
            <a:endParaRPr lang="cs-CZ" sz="5400" b="1" dirty="0">
              <a:solidFill>
                <a:srgbClr val="04013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47664" y="2924944"/>
            <a:ext cx="6400800" cy="1152128"/>
          </a:xfrm>
        </p:spPr>
        <p:txBody>
          <a:bodyPr/>
          <a:lstStyle/>
          <a:p>
            <a:r>
              <a:rPr lang="cs-CZ" sz="2000" dirty="0" smtClean="0">
                <a:solidFill>
                  <a:srgbClr val="040131"/>
                </a:solidFill>
              </a:rPr>
              <a:t>Autor: Mgr. Eliška Vokáčová</a:t>
            </a:r>
          </a:p>
          <a:p>
            <a:r>
              <a:rPr lang="cs-CZ" sz="2000" dirty="0" smtClean="0">
                <a:solidFill>
                  <a:srgbClr val="040131"/>
                </a:solidFill>
              </a:rPr>
              <a:t>Gymnázium K. V. Raise, Hlinsko, Adámkova 55</a:t>
            </a:r>
          </a:p>
          <a:p>
            <a:r>
              <a:rPr lang="cs-CZ" sz="2000" dirty="0" smtClean="0">
                <a:solidFill>
                  <a:srgbClr val="040131"/>
                </a:solidFill>
              </a:rPr>
              <a:t>2013, únor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562" y="4218078"/>
            <a:ext cx="643890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Přímá spojnice 4"/>
          <p:cNvCxnSpPr/>
          <p:nvPr/>
        </p:nvCxnSpPr>
        <p:spPr>
          <a:xfrm>
            <a:off x="1763688" y="4221088"/>
            <a:ext cx="58326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253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388" y="404813"/>
            <a:ext cx="8229600" cy="4525962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Kontroluj: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s-CZ" dirty="0" smtClean="0">
              <a:solidFill>
                <a:srgbClr val="000066"/>
              </a:solidFill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rgbClr val="000066"/>
                </a:solidFill>
                <a:effectLst/>
                <a:latin typeface="Comic Sans MS" pitchFamily="66" charset="0"/>
              </a:rPr>
              <a:t>3 h 30 min = </a:t>
            </a:r>
            <a:r>
              <a:rPr lang="cs-CZ" dirty="0" smtClean="0">
                <a:solidFill>
                  <a:srgbClr val="C00000"/>
                </a:solidFill>
                <a:latin typeface="Comic Sans MS" pitchFamily="66" charset="0"/>
              </a:rPr>
              <a:t>3,5 </a:t>
            </a:r>
            <a:r>
              <a:rPr lang="cs-CZ" dirty="0" smtClean="0">
                <a:solidFill>
                  <a:srgbClr val="000066"/>
                </a:solidFill>
                <a:latin typeface="Comic Sans MS" pitchFamily="66" charset="0"/>
              </a:rPr>
              <a:t>h</a:t>
            </a:r>
            <a:endParaRPr lang="cs-CZ" dirty="0" smtClean="0">
              <a:solidFill>
                <a:srgbClr val="000066"/>
              </a:solidFill>
              <a:effectLst/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rgbClr val="000066"/>
                </a:solidFill>
                <a:effectLst/>
                <a:latin typeface="Comic Sans MS" pitchFamily="66" charset="0"/>
              </a:rPr>
              <a:t>15 min = </a:t>
            </a:r>
            <a:r>
              <a:rPr lang="cs-CZ" dirty="0" smtClean="0">
                <a:solidFill>
                  <a:srgbClr val="C00000"/>
                </a:solidFill>
                <a:latin typeface="Comic Sans MS" pitchFamily="66" charset="0"/>
              </a:rPr>
              <a:t>0,25</a:t>
            </a:r>
            <a:r>
              <a:rPr lang="cs-CZ" dirty="0" smtClean="0">
                <a:solidFill>
                  <a:srgbClr val="000066"/>
                </a:solidFill>
                <a:latin typeface="Comic Sans MS" pitchFamily="66" charset="0"/>
              </a:rPr>
              <a:t> h</a:t>
            </a:r>
            <a:endParaRPr lang="cs-CZ" dirty="0" smtClean="0">
              <a:solidFill>
                <a:srgbClr val="000066"/>
              </a:solidFill>
              <a:effectLst/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rgbClr val="000066"/>
                </a:solidFill>
                <a:effectLst/>
                <a:latin typeface="Comic Sans MS" pitchFamily="66" charset="0"/>
              </a:rPr>
              <a:t>2 h 48 min = </a:t>
            </a:r>
            <a:r>
              <a:rPr lang="cs-CZ" dirty="0" smtClean="0">
                <a:solidFill>
                  <a:srgbClr val="C00000"/>
                </a:solidFill>
                <a:latin typeface="Comic Sans MS" pitchFamily="66" charset="0"/>
              </a:rPr>
              <a:t>2,8</a:t>
            </a:r>
            <a:r>
              <a:rPr lang="cs-CZ" dirty="0" smtClean="0">
                <a:solidFill>
                  <a:srgbClr val="000066"/>
                </a:solidFill>
                <a:latin typeface="Comic Sans MS" pitchFamily="66" charset="0"/>
              </a:rPr>
              <a:t> h</a:t>
            </a:r>
            <a:endParaRPr lang="cs-CZ" dirty="0" smtClean="0">
              <a:solidFill>
                <a:srgbClr val="000066"/>
              </a:solidFill>
              <a:effectLst/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rgbClr val="000066"/>
                </a:solidFill>
                <a:latin typeface="Comic Sans MS" pitchFamily="66" charset="0"/>
              </a:rPr>
              <a:t>20</a:t>
            </a:r>
            <a:r>
              <a:rPr lang="cs-CZ" dirty="0" smtClean="0">
                <a:solidFill>
                  <a:srgbClr val="000066"/>
                </a:solidFill>
                <a:effectLst/>
                <a:latin typeface="Comic Sans MS" pitchFamily="66" charset="0"/>
              </a:rPr>
              <a:t>4 min = </a:t>
            </a:r>
            <a:r>
              <a:rPr lang="cs-CZ" dirty="0" smtClean="0">
                <a:solidFill>
                  <a:srgbClr val="C00000"/>
                </a:solidFill>
                <a:latin typeface="Comic Sans MS" pitchFamily="66" charset="0"/>
              </a:rPr>
              <a:t>3,4</a:t>
            </a:r>
            <a:r>
              <a:rPr lang="cs-CZ" dirty="0" smtClean="0">
                <a:solidFill>
                  <a:srgbClr val="000066"/>
                </a:solidFill>
                <a:latin typeface="Comic Sans MS" pitchFamily="66" charset="0"/>
              </a:rPr>
              <a:t> h</a:t>
            </a:r>
            <a:endParaRPr lang="cs-CZ" dirty="0" smtClean="0">
              <a:solidFill>
                <a:srgbClr val="000066"/>
              </a:solidFill>
              <a:effectLst/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cs-CZ" dirty="0" smtClean="0">
              <a:solidFill>
                <a:srgbClr val="FFFF99"/>
              </a:solidFill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cs-CZ" dirty="0" smtClean="0">
              <a:solidFill>
                <a:srgbClr val="FFFF99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804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288" y="333375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Vyjádři desetinným číslem v minutách:</a:t>
            </a:r>
          </a:p>
          <a:p>
            <a:pPr eaLnBrk="1" hangingPunct="1">
              <a:defRPr/>
            </a:pPr>
            <a:endParaRPr lang="cs-CZ" dirty="0" smtClean="0">
              <a:solidFill>
                <a:srgbClr val="000066"/>
              </a:solidFill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12 s = _______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3 min 6 s = _____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17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4 s = _______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582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 s = _______</a:t>
            </a:r>
          </a:p>
        </p:txBody>
      </p:sp>
    </p:spTree>
    <p:extLst>
      <p:ext uri="{BB962C8B-B14F-4D97-AF65-F5344CB8AC3E}">
        <p14:creationId xmlns:p14="http://schemas.microsoft.com/office/powerpoint/2010/main" val="2720514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288" y="333375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Kontroluj:</a:t>
            </a:r>
          </a:p>
          <a:p>
            <a:pPr eaLnBrk="1" hangingPunct="1">
              <a:defRPr/>
            </a:pPr>
            <a:endParaRPr lang="cs-CZ" dirty="0" smtClean="0">
              <a:solidFill>
                <a:srgbClr val="000066"/>
              </a:solidFill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rgbClr val="000066"/>
                </a:solidFill>
                <a:effectLst/>
                <a:latin typeface="Comic Sans MS" pitchFamily="66" charset="0"/>
              </a:rPr>
              <a:t>12 s = </a:t>
            </a:r>
            <a:r>
              <a:rPr lang="cs-CZ" dirty="0" smtClean="0">
                <a:solidFill>
                  <a:srgbClr val="C00000"/>
                </a:solidFill>
                <a:effectLst/>
                <a:latin typeface="Comic Sans MS" pitchFamily="66" charset="0"/>
              </a:rPr>
              <a:t>0,2</a:t>
            </a:r>
            <a:r>
              <a:rPr lang="cs-CZ" dirty="0" smtClean="0">
                <a:solidFill>
                  <a:srgbClr val="000066"/>
                </a:solidFill>
                <a:effectLst/>
                <a:latin typeface="Comic Sans MS" pitchFamily="66" charset="0"/>
              </a:rPr>
              <a:t> min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rgbClr val="000066"/>
                </a:solidFill>
                <a:effectLst/>
                <a:latin typeface="Comic Sans MS" pitchFamily="66" charset="0"/>
              </a:rPr>
              <a:t>3 min 6 s </a:t>
            </a:r>
            <a:r>
              <a:rPr lang="cs-CZ" dirty="0" smtClean="0">
                <a:solidFill>
                  <a:srgbClr val="000066"/>
                </a:solidFill>
                <a:latin typeface="Comic Sans MS" pitchFamily="66" charset="0"/>
              </a:rPr>
              <a:t>= </a:t>
            </a:r>
            <a:r>
              <a:rPr lang="cs-CZ" dirty="0" smtClean="0">
                <a:solidFill>
                  <a:srgbClr val="C00000"/>
                </a:solidFill>
                <a:latin typeface="Comic Sans MS" pitchFamily="66" charset="0"/>
              </a:rPr>
              <a:t>3,1</a:t>
            </a:r>
            <a:r>
              <a:rPr lang="cs-CZ" dirty="0" smtClean="0">
                <a:solidFill>
                  <a:srgbClr val="000066"/>
                </a:solidFill>
                <a:latin typeface="Comic Sans MS" pitchFamily="66" charset="0"/>
              </a:rPr>
              <a:t> min</a:t>
            </a:r>
            <a:endParaRPr lang="cs-CZ" dirty="0" smtClean="0">
              <a:solidFill>
                <a:srgbClr val="000066"/>
              </a:solidFill>
              <a:effectLst/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rgbClr val="000066"/>
                </a:solidFill>
                <a:latin typeface="Comic Sans MS" pitchFamily="66" charset="0"/>
              </a:rPr>
              <a:t>17</a:t>
            </a:r>
            <a:r>
              <a:rPr lang="cs-CZ" dirty="0" smtClean="0">
                <a:solidFill>
                  <a:srgbClr val="000066"/>
                </a:solidFill>
                <a:effectLst/>
                <a:latin typeface="Comic Sans MS" pitchFamily="66" charset="0"/>
              </a:rPr>
              <a:t>4 s = </a:t>
            </a:r>
            <a:r>
              <a:rPr lang="cs-CZ" dirty="0" smtClean="0">
                <a:solidFill>
                  <a:srgbClr val="C00000"/>
                </a:solidFill>
                <a:effectLst/>
                <a:latin typeface="Comic Sans MS" pitchFamily="66" charset="0"/>
              </a:rPr>
              <a:t>2,9</a:t>
            </a:r>
            <a:r>
              <a:rPr lang="cs-CZ" dirty="0" smtClean="0">
                <a:solidFill>
                  <a:srgbClr val="000066"/>
                </a:solidFill>
                <a:effectLst/>
                <a:latin typeface="Comic Sans MS" pitchFamily="66" charset="0"/>
              </a:rPr>
              <a:t> min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rgbClr val="000066"/>
                </a:solidFill>
                <a:latin typeface="Comic Sans MS" pitchFamily="66" charset="0"/>
              </a:rPr>
              <a:t>582</a:t>
            </a:r>
            <a:r>
              <a:rPr lang="cs-CZ" dirty="0" smtClean="0">
                <a:solidFill>
                  <a:srgbClr val="000066"/>
                </a:solidFill>
                <a:effectLst/>
                <a:latin typeface="Comic Sans MS" pitchFamily="66" charset="0"/>
              </a:rPr>
              <a:t> s = </a:t>
            </a:r>
            <a:r>
              <a:rPr lang="cs-CZ" dirty="0" smtClean="0">
                <a:solidFill>
                  <a:srgbClr val="C00000"/>
                </a:solidFill>
                <a:effectLst/>
                <a:latin typeface="Comic Sans MS" pitchFamily="66" charset="0"/>
              </a:rPr>
              <a:t>9,7</a:t>
            </a:r>
            <a:r>
              <a:rPr lang="cs-CZ" dirty="0" smtClean="0">
                <a:solidFill>
                  <a:srgbClr val="000066"/>
                </a:solidFill>
                <a:effectLst/>
                <a:latin typeface="Comic Sans MS" pitchFamily="66" charset="0"/>
              </a:rPr>
              <a:t> min</a:t>
            </a:r>
          </a:p>
        </p:txBody>
      </p:sp>
    </p:spTree>
    <p:extLst>
      <p:ext uri="{BB962C8B-B14F-4D97-AF65-F5344CB8AC3E}">
        <p14:creationId xmlns:p14="http://schemas.microsoft.com/office/powerpoint/2010/main" val="3082265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6130925" cy="1139825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cs-CZ" sz="4000" b="1" dirty="0" smtClean="0">
                <a:solidFill>
                  <a:srgbClr val="C00000"/>
                </a:solidFill>
                <a:latin typeface="Comic Sans MS" pitchFamily="66" charset="0"/>
              </a:rPr>
              <a:t>Úkol č. 1: </a:t>
            </a:r>
          </a:p>
        </p:txBody>
      </p:sp>
      <p:sp>
        <p:nvSpPr>
          <p:cNvPr id="103429" name="Rectangle 5"/>
          <p:cNvSpPr>
            <a:spLocks noChangeArrowheads="1"/>
          </p:cNvSpPr>
          <p:nvPr/>
        </p:nvSpPr>
        <p:spPr bwMode="auto">
          <a:xfrm>
            <a:off x="250825" y="1196975"/>
            <a:ext cx="8713788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lnSpc>
                <a:spcPct val="90000"/>
              </a:lnSpc>
              <a:spcBef>
                <a:spcPct val="20000"/>
              </a:spcBef>
              <a:buFontTx/>
              <a:buAutoNum type="arabicPeriod"/>
            </a:pPr>
            <a:r>
              <a:rPr lang="cs-CZ" sz="3200" dirty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Jana našla v jízdním řádu, že rychlík   </a:t>
            </a:r>
          </a:p>
          <a:p>
            <a:pPr marL="514350" indent="-514350">
              <a:lnSpc>
                <a:spcPct val="90000"/>
              </a:lnSpc>
              <a:spcBef>
                <a:spcPct val="20000"/>
              </a:spcBef>
            </a:pPr>
            <a:r>
              <a:rPr lang="cs-CZ" sz="3200" dirty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	vyjíždí z Plzně v 6 h 34 min. Příjezd</a:t>
            </a:r>
          </a:p>
          <a:p>
            <a:pPr marL="514350" indent="-514350">
              <a:lnSpc>
                <a:spcPct val="90000"/>
              </a:lnSpc>
              <a:spcBef>
                <a:spcPct val="20000"/>
              </a:spcBef>
            </a:pPr>
            <a:r>
              <a:rPr lang="cs-CZ" sz="3200" dirty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     do Prahy je v 8 h 9 min.     </a:t>
            </a:r>
          </a:p>
          <a:p>
            <a:pPr marL="514350" indent="-514350">
              <a:lnSpc>
                <a:spcPct val="90000"/>
              </a:lnSpc>
              <a:spcBef>
                <a:spcPct val="20000"/>
              </a:spcBef>
            </a:pPr>
            <a:r>
              <a:rPr lang="cs-CZ" sz="3200" dirty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     Jak dlouho trvá cesta rychlíkem?</a:t>
            </a:r>
          </a:p>
        </p:txBody>
      </p:sp>
      <p:pic>
        <p:nvPicPr>
          <p:cNvPr id="2052" name="Picture 4" descr="C:\Users\Eliška\AppData\Local\Microsoft\Windows\Temporary Internet Files\Content.IE5\SRU3127R\MC90007900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379267"/>
            <a:ext cx="4168117" cy="221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4788024" y="5661281"/>
            <a:ext cx="3962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Rychlík jede 1 h 35 minut. </a:t>
            </a:r>
            <a:endParaRPr lang="cs-CZ" sz="24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748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3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103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6" grpId="0"/>
      <p:bldP spid="103429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4043363" cy="1139825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cs-CZ" sz="4000" b="1" dirty="0" smtClean="0">
                <a:solidFill>
                  <a:srgbClr val="C00000"/>
                </a:solidFill>
                <a:latin typeface="Comic Sans MS" pitchFamily="66" charset="0"/>
              </a:rPr>
              <a:t>Úkol č. 2: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340768"/>
            <a:ext cx="9144000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Pokus se vypočítat, kolik dní jsi na světě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(počítej přitom i s přestupnými roky).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K počtu dní přiřaď měsíce: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  28 dní … počet měsíců: ___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 29 dní … počet měsíců: ___ </a:t>
            </a:r>
            <a:endParaRPr lang="cs-CZ" dirty="0" smtClean="0">
              <a:solidFill>
                <a:schemeClr val="tx2">
                  <a:lumMod val="50000"/>
                </a:schemeClr>
              </a:solidFill>
              <a:effectLst/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  30 dní … počet měsíců: ___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  31 dní … počet měsíců: ___</a:t>
            </a:r>
          </a:p>
        </p:txBody>
      </p:sp>
    </p:spTree>
    <p:extLst>
      <p:ext uri="{BB962C8B-B14F-4D97-AF65-F5344CB8AC3E}">
        <p14:creationId xmlns:p14="http://schemas.microsoft.com/office/powerpoint/2010/main" val="493761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04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/>
      <p:bldP spid="104451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>
            <a:normAutofit/>
          </a:bodyPr>
          <a:lstStyle/>
          <a:p>
            <a:endParaRPr lang="cs-CZ" sz="1800" dirty="0" smtClean="0">
              <a:hlinkClick r:id="rId2"/>
            </a:endParaRPr>
          </a:p>
          <a:p>
            <a:r>
              <a:rPr lang="cs-CZ" sz="1800" dirty="0" smtClean="0"/>
              <a:t>KOLÁŘOVÁ, Růžena a BOHUNĚK, Jiří. Fyzika pro 6. ročník základní školy. Dotisk 2. vydání. Nakladatelství  Prometheus, spol. s r. o., Praha 4, 2006 . Učebnice pro základní školy. ISBN 80-7196-146-5</a:t>
            </a:r>
            <a:r>
              <a:rPr lang="cs-CZ" sz="1800" dirty="0" smtClean="0"/>
              <a:t>.</a:t>
            </a:r>
          </a:p>
          <a:p>
            <a:endParaRPr lang="cs-CZ" sz="1800" dirty="0"/>
          </a:p>
          <a:p>
            <a:r>
              <a:rPr lang="cs-CZ" sz="1800" dirty="0"/>
              <a:t>Zdroj obrázků: </a:t>
            </a:r>
            <a:r>
              <a:rPr lang="cs-CZ" sz="1800" dirty="0">
                <a:hlinkClick r:id="rId3"/>
              </a:rPr>
              <a:t>www.office.microsoft.com</a:t>
            </a:r>
            <a:r>
              <a:rPr lang="cs-CZ" sz="1800" dirty="0"/>
              <a:t> </a:t>
            </a:r>
          </a:p>
          <a:p>
            <a:pPr marL="0" indent="0">
              <a:buNone/>
            </a:pPr>
            <a:r>
              <a:rPr lang="cs-CZ" sz="1800" dirty="0"/>
              <a:t>                                 vlastní tvorba. </a:t>
            </a:r>
          </a:p>
          <a:p>
            <a:endParaRPr lang="cs-CZ" sz="1800" dirty="0" smtClean="0"/>
          </a:p>
          <a:p>
            <a:pPr>
              <a:buNone/>
            </a:pPr>
            <a:endParaRPr lang="cs-CZ" sz="1800" dirty="0" smtClean="0"/>
          </a:p>
          <a:p>
            <a:pPr marL="0" indent="0">
              <a:buNone/>
            </a:pP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971600" y="1340768"/>
            <a:ext cx="72008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016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11188" y="620713"/>
            <a:ext cx="7772400" cy="1736725"/>
          </a:xfrm>
        </p:spPr>
        <p:txBody>
          <a:bodyPr/>
          <a:lstStyle/>
          <a:p>
            <a:pPr eaLnBrk="1" hangingPunct="1">
              <a:defRPr/>
            </a:pPr>
            <a:r>
              <a:rPr lang="cs-CZ" sz="9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Měření času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sz="quarter" idx="1"/>
          </p:nvPr>
        </p:nvSpPr>
        <p:spPr>
          <a:xfrm>
            <a:off x="395536" y="2420888"/>
            <a:ext cx="7777163" cy="1752600"/>
          </a:xfrm>
        </p:spPr>
        <p:txBody>
          <a:bodyPr/>
          <a:lstStyle/>
          <a:p>
            <a:pPr eaLnBrk="1" hangingPunct="1">
              <a:defRPr/>
            </a:pPr>
            <a:r>
              <a:rPr lang="cs-CZ" sz="66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1.Jednotky času</a:t>
            </a:r>
            <a:endParaRPr lang="cs-CZ" sz="6600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3789784"/>
            <a:ext cx="2153325" cy="271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106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1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60648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7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ČAS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4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je</a:t>
            </a:r>
            <a:r>
              <a:rPr lang="cs-CZ" sz="4000" b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základní fyzikální veličina, </a:t>
            </a:r>
          </a:p>
          <a:p>
            <a:pPr marL="0" indent="0">
              <a:buNone/>
            </a:pPr>
            <a:r>
              <a:rPr lang="cs-CZ" sz="4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značka</a:t>
            </a:r>
            <a:r>
              <a:rPr lang="cs-CZ" sz="4000" b="1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cs-CZ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cs-CZ" sz="40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</a:p>
          <a:p>
            <a:pPr marL="0" indent="0">
              <a:buNone/>
            </a:pPr>
            <a:r>
              <a:rPr lang="cs-CZ" sz="4000" dirty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Základní mezinárodní </a:t>
            </a:r>
            <a:endParaRPr lang="cs-CZ" sz="4000" dirty="0" smtClean="0">
              <a:solidFill>
                <a:schemeClr val="tx2">
                  <a:lumMod val="50000"/>
                </a:schemeClr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cs-CZ" sz="40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jednotka času </a:t>
            </a:r>
            <a:r>
              <a:rPr lang="cs-CZ" sz="4000" dirty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je </a:t>
            </a:r>
            <a:endParaRPr lang="cs-CZ" sz="4000" dirty="0" smtClean="0">
              <a:solidFill>
                <a:schemeClr val="tx2">
                  <a:lumMod val="50000"/>
                </a:schemeClr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cs-CZ" sz="4000" b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sekunda </a:t>
            </a:r>
            <a:r>
              <a:rPr lang="cs-CZ" sz="4000" dirty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– zn. </a:t>
            </a:r>
            <a:r>
              <a:rPr lang="cs-CZ" sz="4000" b="1" dirty="0" smtClean="0">
                <a:solidFill>
                  <a:srgbClr val="C00000"/>
                </a:solidFill>
                <a:latin typeface="Comic Sans MS" pitchFamily="66" charset="0"/>
              </a:rPr>
              <a:t>s</a:t>
            </a:r>
            <a:r>
              <a:rPr lang="cs-CZ" sz="4000" b="1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.</a:t>
            </a:r>
            <a:endParaRPr lang="cs-CZ" sz="40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348880"/>
            <a:ext cx="2765254" cy="4063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223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0"/>
            <a:ext cx="6840538" cy="920750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Další jednotky času</a:t>
            </a:r>
          </a:p>
        </p:txBody>
      </p:sp>
      <p:graphicFrame>
        <p:nvGraphicFramePr>
          <p:cNvPr id="98369" name="Group 6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487527234"/>
              </p:ext>
            </p:extLst>
          </p:nvPr>
        </p:nvGraphicFramePr>
        <p:xfrm>
          <a:off x="107950" y="1123950"/>
          <a:ext cx="9036496" cy="4610938"/>
        </p:xfrm>
        <a:graphic>
          <a:graphicData uri="http://schemas.openxmlformats.org/drawingml/2006/table">
            <a:tbl>
              <a:tblPr/>
              <a:tblGrid>
                <a:gridCol w="2558029"/>
                <a:gridCol w="1572139"/>
                <a:gridCol w="4906328"/>
              </a:tblGrid>
              <a:tr h="8561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itchFamily="66" charset="0"/>
                        </a:rPr>
                        <a:t>jednotka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itchFamily="66" charset="0"/>
                        </a:rPr>
                        <a:t>značka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itchFamily="66" charset="0"/>
                        </a:rPr>
                        <a:t>převody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79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mic Sans MS" pitchFamily="66" charset="0"/>
                        </a:rPr>
                        <a:t>minuta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mic Sans MS" pitchFamily="66" charset="0"/>
                        </a:rPr>
                        <a:t>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mic Sans MS" pitchFamily="66" charset="0"/>
                        </a:rPr>
                        <a:t>1 min = 60 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79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mic Sans MS" pitchFamily="66" charset="0"/>
                        </a:rPr>
                        <a:t>hodina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mic Sans MS" pitchFamily="66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mic Sans MS" pitchFamily="66" charset="0"/>
                        </a:rPr>
                        <a:t>1 h = 60 min = 3 600 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28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mic Sans MS" pitchFamily="66" charset="0"/>
                        </a:rPr>
                        <a:t>den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mic Sans MS" pitchFamily="66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mic Sans MS" pitchFamily="66" charset="0"/>
                        </a:rPr>
                        <a:t>1 d = 24 h = 1440 min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mic Sans MS" pitchFamily="66" charset="0"/>
                        </a:rPr>
                        <a:t>     = 86 400 s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61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mic Sans MS" pitchFamily="66" charset="0"/>
                        </a:rPr>
                        <a:t>milisekunda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mic Sans MS" pitchFamily="66" charset="0"/>
                        </a:rPr>
                        <a:t>ms</a:t>
                      </a:r>
                      <a:endParaRPr kumimoji="0" lang="cs-CZ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mic Sans MS" pitchFamily="66" charset="0"/>
                        </a:rPr>
                        <a:t>1 </a:t>
                      </a:r>
                      <a:r>
                        <a:rPr kumimoji="0" lang="cs-CZ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mic Sans MS" pitchFamily="66" charset="0"/>
                        </a:rPr>
                        <a:t>ms</a:t>
                      </a:r>
                      <a:r>
                        <a:rPr kumimoji="0" lang="cs-CZ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mic Sans MS" pitchFamily="66" charset="0"/>
                        </a:rPr>
                        <a:t> = 0,001 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93" name="Rectangle 2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294" name="Rectangle 31"/>
          <p:cNvSpPr>
            <a:spLocks noChangeArrowheads="1"/>
          </p:cNvSpPr>
          <p:nvPr/>
        </p:nvSpPr>
        <p:spPr bwMode="auto">
          <a:xfrm>
            <a:off x="-468313" y="3213100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295" name="Rectangle 33"/>
          <p:cNvSpPr>
            <a:spLocks noChangeArrowheads="1"/>
          </p:cNvSpPr>
          <p:nvPr/>
        </p:nvSpPr>
        <p:spPr bwMode="auto">
          <a:xfrm>
            <a:off x="0" y="2976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296" name="Rectangle 34"/>
          <p:cNvSpPr>
            <a:spLocks noChangeArrowheads="1"/>
          </p:cNvSpPr>
          <p:nvPr/>
        </p:nvSpPr>
        <p:spPr bwMode="auto">
          <a:xfrm>
            <a:off x="0" y="2976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297" name="Rectangle 35"/>
          <p:cNvSpPr>
            <a:spLocks noChangeArrowheads="1"/>
          </p:cNvSpPr>
          <p:nvPr/>
        </p:nvSpPr>
        <p:spPr bwMode="auto">
          <a:xfrm>
            <a:off x="0" y="2976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9506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500"/>
                                        <p:tgtEl>
                                          <p:spTgt spid="98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395288" y="333375"/>
            <a:ext cx="8229600" cy="5616575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Vyjádři v sekundách: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rgbClr val="1C0361"/>
                </a:solidFill>
                <a:effectLst/>
                <a:latin typeface="Comic Sans MS" pitchFamily="66" charset="0"/>
              </a:rPr>
              <a:t>			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7 min 24 s = ________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2 h 15 min 2 s = _____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1 h </a:t>
            </a:r>
            <a:r>
              <a:rPr lang="cs-CZ" dirty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9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 min 45 s = _____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2 d 1 h 5 min = ______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s-CZ" dirty="0" smtClean="0">
              <a:solidFill>
                <a:srgbClr val="1C0361"/>
              </a:solidFill>
              <a:effectLst/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908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395288" y="333375"/>
            <a:ext cx="8229600" cy="5616575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Kontroluj: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rgbClr val="1C0361"/>
                </a:solidFill>
                <a:effectLst/>
                <a:latin typeface="Comic Sans MS" pitchFamily="66" charset="0"/>
              </a:rPr>
              <a:t>			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7 min 24 s = </a:t>
            </a:r>
            <a:r>
              <a:rPr lang="cs-CZ" dirty="0" smtClean="0">
                <a:solidFill>
                  <a:srgbClr val="C00000"/>
                </a:solidFill>
                <a:effectLst/>
                <a:latin typeface="Comic Sans MS" pitchFamily="66" charset="0"/>
              </a:rPr>
              <a:t>444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 s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2 h 15 min 2 s = </a:t>
            </a:r>
            <a:r>
              <a:rPr lang="cs-CZ" dirty="0" smtClean="0">
                <a:solidFill>
                  <a:srgbClr val="C00000"/>
                </a:solidFill>
                <a:effectLst/>
                <a:latin typeface="Comic Sans MS" pitchFamily="66" charset="0"/>
              </a:rPr>
              <a:t>8 102 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s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1 h 9 min 45 s = </a:t>
            </a:r>
            <a:r>
              <a:rPr lang="cs-CZ" dirty="0" smtClean="0">
                <a:solidFill>
                  <a:srgbClr val="C00000"/>
                </a:solidFill>
                <a:effectLst/>
                <a:latin typeface="Comic Sans MS" pitchFamily="66" charset="0"/>
              </a:rPr>
              <a:t>4 185 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s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2 d 1 h 5 min = </a:t>
            </a:r>
            <a:r>
              <a:rPr lang="cs-CZ" dirty="0" smtClean="0">
                <a:solidFill>
                  <a:srgbClr val="C00000"/>
                </a:solidFill>
                <a:effectLst/>
                <a:latin typeface="Comic Sans MS" pitchFamily="66" charset="0"/>
              </a:rPr>
              <a:t>176 700 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s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s-CZ" dirty="0" smtClean="0">
              <a:solidFill>
                <a:srgbClr val="1C0361"/>
              </a:solidFill>
              <a:effectLst/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996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388" y="260350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Vyjádři v hodinách a minutách:</a:t>
            </a:r>
          </a:p>
          <a:p>
            <a:pPr eaLnBrk="1" hangingPunct="1">
              <a:defRPr/>
            </a:pPr>
            <a:endParaRPr lang="cs-CZ" dirty="0" smtClean="0">
              <a:solidFill>
                <a:srgbClr val="000066"/>
              </a:solidFill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187 min = ______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7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66 min = ______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5 580 s = ______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7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 920 s = ______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s-CZ" dirty="0" smtClean="0">
              <a:solidFill>
                <a:srgbClr val="FFFF99"/>
              </a:solidFill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cs-CZ" dirty="0" smtClean="0">
              <a:solidFill>
                <a:srgbClr val="FFFF99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79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388" y="260350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Kontroluj:</a:t>
            </a:r>
          </a:p>
          <a:p>
            <a:pPr eaLnBrk="1" hangingPunct="1">
              <a:defRPr/>
            </a:pPr>
            <a:endParaRPr lang="cs-CZ" dirty="0" smtClean="0">
              <a:solidFill>
                <a:srgbClr val="000066"/>
              </a:solidFill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187 min = </a:t>
            </a:r>
            <a:r>
              <a:rPr lang="cs-CZ" dirty="0">
                <a:solidFill>
                  <a:srgbClr val="C00000"/>
                </a:solidFill>
                <a:latin typeface="Comic Sans MS" pitchFamily="66" charset="0"/>
              </a:rPr>
              <a:t>3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 h </a:t>
            </a:r>
            <a:r>
              <a:rPr lang="cs-CZ" dirty="0" smtClean="0">
                <a:solidFill>
                  <a:srgbClr val="C00000"/>
                </a:solidFill>
                <a:effectLst/>
                <a:latin typeface="Comic Sans MS" pitchFamily="66" charset="0"/>
              </a:rPr>
              <a:t>17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 min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7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66 min =  </a:t>
            </a:r>
            <a:r>
              <a:rPr lang="cs-CZ" dirty="0" smtClean="0">
                <a:solidFill>
                  <a:srgbClr val="C00000"/>
                </a:solidFill>
                <a:effectLst/>
                <a:latin typeface="Comic Sans MS" pitchFamily="66" charset="0"/>
              </a:rPr>
              <a:t>12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 h </a:t>
            </a:r>
            <a:r>
              <a:rPr lang="cs-CZ" dirty="0" smtClean="0">
                <a:solidFill>
                  <a:srgbClr val="C00000"/>
                </a:solidFill>
                <a:effectLst/>
                <a:latin typeface="Comic Sans MS" pitchFamily="66" charset="0"/>
              </a:rPr>
              <a:t>46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 min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5 580 s = </a:t>
            </a:r>
            <a:r>
              <a:rPr lang="cs-CZ" dirty="0" smtClean="0">
                <a:solidFill>
                  <a:srgbClr val="C00000"/>
                </a:solidFill>
                <a:effectLst/>
                <a:latin typeface="Comic Sans MS" pitchFamily="66" charset="0"/>
              </a:rPr>
              <a:t>1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 h </a:t>
            </a:r>
            <a:r>
              <a:rPr lang="cs-CZ" dirty="0" smtClean="0">
                <a:solidFill>
                  <a:srgbClr val="C00000"/>
                </a:solidFill>
                <a:effectLst/>
                <a:latin typeface="Comic Sans MS" pitchFamily="66" charset="0"/>
              </a:rPr>
              <a:t>33 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min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7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 920 s = </a:t>
            </a:r>
            <a:r>
              <a:rPr lang="cs-CZ" dirty="0" smtClean="0">
                <a:solidFill>
                  <a:srgbClr val="C00000"/>
                </a:solidFill>
                <a:effectLst/>
                <a:latin typeface="Comic Sans MS" pitchFamily="66" charset="0"/>
              </a:rPr>
              <a:t>2 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h </a:t>
            </a:r>
            <a:r>
              <a:rPr lang="cs-CZ" dirty="0" smtClean="0">
                <a:solidFill>
                  <a:srgbClr val="C00000"/>
                </a:solidFill>
                <a:effectLst/>
                <a:latin typeface="Comic Sans MS" pitchFamily="66" charset="0"/>
              </a:rPr>
              <a:t>12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 min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s-CZ" dirty="0" smtClean="0">
              <a:solidFill>
                <a:srgbClr val="FFFF99"/>
              </a:solidFill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cs-CZ" dirty="0" smtClean="0">
              <a:solidFill>
                <a:srgbClr val="FFFF99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955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388" y="404813"/>
            <a:ext cx="8229600" cy="4525962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Vyjádři desetinným číslem v hodinách: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s-CZ" dirty="0" smtClean="0">
              <a:solidFill>
                <a:srgbClr val="000066"/>
              </a:solidFill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3 h 30 min = ______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15 min = _________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2 h 48 min = ______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204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effectLst/>
                <a:latin typeface="Comic Sans MS" pitchFamily="66" charset="0"/>
              </a:rPr>
              <a:t> min = ________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s-CZ" dirty="0" smtClean="0">
              <a:solidFill>
                <a:srgbClr val="FFFF99"/>
              </a:solidFill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cs-CZ" dirty="0" smtClean="0">
              <a:solidFill>
                <a:srgbClr val="FFFF99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762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391</Words>
  <Application>Microsoft Office PowerPoint</Application>
  <PresentationFormat>Předvádění na obrazovce (4:3)</PresentationFormat>
  <Paragraphs>99</Paragraphs>
  <Slides>15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sady Office</vt:lpstr>
      <vt:lpstr>Měření času – jednotky  </vt:lpstr>
      <vt:lpstr>Měření času</vt:lpstr>
      <vt:lpstr>ČAS</vt:lpstr>
      <vt:lpstr>Další jednotky času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Úkol č. 1: </vt:lpstr>
      <vt:lpstr>Úkol č. 2:</vt:lpstr>
      <vt:lpstr>Použité 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Měření času</dc:title>
  <dc:creator>Eliška</dc:creator>
  <cp:lastModifiedBy>Eliška</cp:lastModifiedBy>
  <cp:revision>28</cp:revision>
  <dcterms:created xsi:type="dcterms:W3CDTF">2014-02-11T14:02:19Z</dcterms:created>
  <dcterms:modified xsi:type="dcterms:W3CDTF">2014-02-28T20:53:11Z</dcterms:modified>
</cp:coreProperties>
</file>