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6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131"/>
    <a:srgbClr val="E0E4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4E8">
            <a:alpha val="7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ker.com/cliparts/3/0/3/8/1194986541442028018ea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7772400" cy="1296144"/>
          </a:xfrm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rgbClr val="0401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itchFamily="18" charset="0"/>
              </a:rPr>
              <a:t>Hustota I. </a:t>
            </a:r>
            <a:endParaRPr lang="cs-CZ" sz="5400" b="1" dirty="0">
              <a:solidFill>
                <a:srgbClr val="0401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2924944"/>
            <a:ext cx="6400800" cy="1152128"/>
          </a:xfrm>
        </p:spPr>
        <p:txBody>
          <a:bodyPr/>
          <a:lstStyle/>
          <a:p>
            <a:r>
              <a:rPr lang="cs-CZ" sz="2000" dirty="0" smtClean="0">
                <a:solidFill>
                  <a:srgbClr val="040131"/>
                </a:solidFill>
              </a:rPr>
              <a:t>Autor: Mgr. Eliška Vokáčová</a:t>
            </a:r>
          </a:p>
          <a:p>
            <a:r>
              <a:rPr lang="cs-CZ" sz="2000" dirty="0" smtClean="0">
                <a:solidFill>
                  <a:srgbClr val="040131"/>
                </a:solidFill>
              </a:rPr>
              <a:t>Gymnázium K. V. Raise, Hlinsko, Adámkova 55</a:t>
            </a:r>
          </a:p>
          <a:p>
            <a:r>
              <a:rPr lang="cs-CZ" sz="2000" dirty="0" smtClean="0">
                <a:solidFill>
                  <a:srgbClr val="040131"/>
                </a:solidFill>
              </a:rPr>
              <a:t>2013, únor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62" y="4218078"/>
            <a:ext cx="64389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4"/>
          <p:cNvCxnSpPr/>
          <p:nvPr/>
        </p:nvCxnSpPr>
        <p:spPr>
          <a:xfrm>
            <a:off x="1763688" y="4221088"/>
            <a:ext cx="58326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02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Řešení: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m = 190 g		</a:t>
            </a:r>
            <a:r>
              <a:rPr lang="el-GR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ρ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= m : V</a:t>
            </a:r>
          </a:p>
          <a:p>
            <a:pPr marL="0" indent="0">
              <a:buNone/>
            </a:pPr>
            <a:r>
              <a:rPr lang="cs-CZ" sz="3600" u="sng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V = 21,2 cm</a:t>
            </a:r>
            <a:r>
              <a:rPr lang="cs-CZ" sz="3600" u="sng" baseline="300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3</a:t>
            </a:r>
            <a:r>
              <a:rPr lang="cs-CZ" sz="3600" u="sng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      </a:t>
            </a:r>
            <a:r>
              <a:rPr lang="el-GR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ρ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= 190 : 21,2  g/cm</a:t>
            </a:r>
            <a:r>
              <a:rPr lang="cs-CZ" sz="3600" baseline="300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>
              <a:buNone/>
            </a:pPr>
            <a:r>
              <a:rPr lang="el-GR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ρ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= </a:t>
            </a:r>
            <a:r>
              <a:rPr lang="cs-CZ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?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 g/cm</a:t>
            </a:r>
            <a:r>
              <a:rPr lang="cs-CZ" sz="3600" baseline="300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3		</a:t>
            </a:r>
            <a:r>
              <a:rPr lang="el-GR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ρ</a:t>
            </a:r>
            <a:r>
              <a:rPr lang="cs-CZ" sz="3600" dirty="0">
                <a:solidFill>
                  <a:srgbClr val="040131"/>
                </a:solidFill>
                <a:latin typeface="Comic Sans MS" panose="030F0702030302020204" pitchFamily="66" charset="0"/>
              </a:rPr>
              <a:t> 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= </a:t>
            </a:r>
            <a:r>
              <a:rPr lang="cs-CZ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8,96 g/cm</a:t>
            </a:r>
            <a:r>
              <a:rPr lang="cs-CZ" sz="3600" baseline="30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>
              <a:buNone/>
            </a:pPr>
            <a:endParaRPr lang="cs-CZ" sz="3600" baseline="30000" dirty="0">
              <a:solidFill>
                <a:srgbClr val="04013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Hustota mědi je 8,96 g/cm</a:t>
            </a:r>
            <a:r>
              <a:rPr lang="cs-CZ" sz="3600" baseline="300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3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.		</a:t>
            </a:r>
            <a:endParaRPr lang="cs-CZ" sz="36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29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Příklad 2: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V lahvi je kapalina o objemu 0,7 l a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hmotnosti 645 g. Lze tuto kapalinu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používat v kuchyni ?</a:t>
            </a:r>
            <a:endParaRPr lang="cs-CZ" sz="36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82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Řešení: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507288" cy="478539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cs-CZ" sz="38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m = 645 g</a:t>
                </a:r>
                <a:r>
                  <a:rPr lang="cs-CZ" sz="3800" dirty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cs-CZ" sz="38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800" i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ρ</m:t>
                    </m:r>
                    <m:r>
                      <a:rPr lang="cs-CZ" sz="3800" i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3800" i="1">
                            <a:solidFill>
                              <a:srgbClr val="04013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3800" i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3800" i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</m:t>
                        </m:r>
                      </m:den>
                    </m:f>
                  </m:oMath>
                </a14:m>
                <a:endParaRPr lang="cs-CZ" sz="3800" dirty="0" smtClean="0">
                  <a:solidFill>
                    <a:srgbClr val="040131"/>
                  </a:solidFill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cs-CZ" sz="3800" u="sng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V = 0,7 l = 700 cm </a:t>
                </a:r>
                <a:r>
                  <a:rPr lang="cs-CZ" sz="3800" u="sng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3</a:t>
                </a:r>
                <a:r>
                  <a:rPr lang="cs-CZ" sz="3800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	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800" i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ρ</m:t>
                    </m:r>
                    <m:r>
                      <a:rPr lang="cs-CZ" sz="3800" i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3800" i="1">
                            <a:solidFill>
                              <a:srgbClr val="04013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3800" b="0" i="0" smtClean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645</m:t>
                        </m:r>
                      </m:num>
                      <m:den>
                        <m:r>
                          <a:rPr lang="cs-CZ" sz="3800" b="0" i="0" smtClean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700</m:t>
                        </m:r>
                      </m:den>
                    </m:f>
                    <m:r>
                      <a:rPr lang="cs-CZ" sz="3800" b="0" i="0" smtClean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cs-CZ" sz="3800" b="0" i="1" smtClean="0">
                            <a:solidFill>
                              <a:srgbClr val="04013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3800" b="0" i="0" smtClean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</m:t>
                        </m:r>
                      </m:num>
                      <m:den>
                        <m:sSup>
                          <m:sSupPr>
                            <m:ctrlPr>
                              <a:rPr lang="cs-CZ" sz="3800" b="0" i="1" smtClean="0">
                                <a:solidFill>
                                  <a:srgbClr val="04013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cs-CZ" sz="3800" b="0" i="0" smtClean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cm</m:t>
                            </m:r>
                          </m:e>
                          <m:sup>
                            <m:r>
                              <a:rPr lang="cs-CZ" sz="3800" b="0" i="0" smtClean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cs-CZ" sz="3800" u="sng" dirty="0" smtClean="0">
                  <a:solidFill>
                    <a:srgbClr val="040131"/>
                  </a:solidFill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cs-CZ" sz="38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ρ = </a:t>
                </a:r>
                <a:r>
                  <a:rPr lang="cs-CZ" sz="3800" dirty="0" smtClean="0">
                    <a:solidFill>
                      <a:srgbClr val="C0000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?</a:t>
                </a:r>
                <a:r>
                  <a:rPr lang="cs-CZ" sz="38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800" i="1" smtClean="0">
                            <a:solidFill>
                              <a:srgbClr val="04013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3800" b="0" i="0" smtClean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</m:t>
                        </m:r>
                      </m:num>
                      <m:den>
                        <m:sSup>
                          <m:sSupPr>
                            <m:ctrlPr>
                              <a:rPr lang="cs-CZ" sz="3800" i="1" smtClean="0">
                                <a:solidFill>
                                  <a:srgbClr val="04013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cs-CZ" sz="3800" b="0" i="0" smtClean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cm</m:t>
                            </m:r>
                          </m:e>
                          <m:sup>
                            <m:r>
                              <a:rPr lang="cs-CZ" sz="3800" b="0" i="0" smtClean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3800" dirty="0" smtClean="0">
                    <a:solidFill>
                      <a:srgbClr val="04013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			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800" b="0" i="0" smtClean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ρ</m:t>
                    </m:r>
                    <m:r>
                      <a:rPr lang="cs-CZ" sz="3800" b="0" i="0" smtClean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=0,921 </m:t>
                    </m:r>
                    <m:f>
                      <m:fPr>
                        <m:ctrlPr>
                          <a:rPr lang="cs-CZ" sz="3800" b="0" i="1" smtClean="0">
                            <a:solidFill>
                              <a:srgbClr val="04013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3800" b="0" i="0">
                            <a:solidFill>
                              <a:srgbClr val="04013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</m:t>
                        </m:r>
                      </m:num>
                      <m:den>
                        <m:sSup>
                          <m:sSupPr>
                            <m:ctrlPr>
                              <a:rPr lang="cs-CZ" sz="3800" b="0" i="1">
                                <a:solidFill>
                                  <a:srgbClr val="040131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cs-CZ" sz="3800" b="0" i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cm</m:t>
                            </m:r>
                          </m:e>
                          <m:sup>
                            <m:r>
                              <a:rPr lang="cs-CZ" sz="3800" b="0" i="0">
                                <a:solidFill>
                                  <a:srgbClr val="04013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sz="3800" b="0" i="0" smtClean="0">
                        <a:solidFill>
                          <a:srgbClr val="04013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cs-CZ" sz="3800" dirty="0" smtClean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cs-CZ" sz="3800" dirty="0" smtClean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cs-CZ" sz="36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V lahvi je řepkový olej, který lze používat </a:t>
                </a:r>
              </a:p>
              <a:p>
                <a:pPr marL="0" indent="0">
                  <a:buNone/>
                </a:pPr>
                <a:r>
                  <a:rPr lang="cs-CZ" sz="36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v kuchyni.</a:t>
                </a:r>
                <a:endParaRPr lang="cs-CZ" sz="3600" dirty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507288" cy="4785395"/>
              </a:xfrm>
              <a:blipFill rotWithShape="1">
                <a:blip r:embed="rId2"/>
                <a:stretch>
                  <a:fillRect l="-2077" t="-637" r="-4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690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Příklad 3:</a:t>
            </a:r>
            <a:endParaRPr lang="cs-CZ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Rozměry cihly jsou 7 cm x 15 cm x 30 cm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a její hmotnost 4,75 kg. Určete hustotu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cihlové hlíny.</a:t>
            </a:r>
            <a:endParaRPr lang="cs-CZ" sz="36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92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Řešení:</a:t>
            </a:r>
            <a:endParaRPr lang="cs-CZ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268760"/>
                <a:ext cx="8784976" cy="532859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a = 7 cm = 0,07 m	      V = </a:t>
                </a:r>
                <a:r>
                  <a:rPr lang="cs-CZ" dirty="0" err="1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a.b.c</a:t>
                </a:r>
                <a:endParaRPr lang="cs-CZ" dirty="0" smtClean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b = 15 cm = 0,15 m        V = 0,07.0,15.0,30 m</a:t>
                </a:r>
                <a:r>
                  <a:rPr lang="cs-CZ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c = 30 cm = 0,30 m	       V = 0,003 15 </a:t>
                </a:r>
                <a:r>
                  <a:rPr lang="cs-CZ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m</a:t>
                </a:r>
                <a:r>
                  <a:rPr lang="cs-CZ" baseline="30000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</a:t>
                </a:r>
              </a:p>
              <a:p>
                <a:pPr marL="0" indent="0">
                  <a:buNone/>
                </a:pPr>
                <a:r>
                  <a:rPr lang="cs-CZ" u="sng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m = 4,75 kg     	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      </a:t>
                </a:r>
                <a:r>
                  <a:rPr lang="el-GR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ρ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= m : V  </a:t>
                </a:r>
                <a:endParaRPr lang="cs-CZ" dirty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ρ = </a:t>
                </a:r>
                <a:r>
                  <a:rPr lang="cs-CZ" dirty="0" smtClean="0">
                    <a:solidFill>
                      <a:srgbClr val="C00000"/>
                    </a:solidFill>
                    <a:latin typeface="Comic Sans MS" panose="030F0702030302020204" pitchFamily="66" charset="0"/>
                  </a:rPr>
                  <a:t>?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kg/m</a:t>
                </a:r>
                <a:r>
                  <a:rPr lang="cs-CZ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	         </a:t>
                </a:r>
                <a:r>
                  <a:rPr lang="el-GR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ρ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= 4,75 : 0,003 15</a:t>
                </a:r>
                <a:r>
                  <a:rPr lang="cs-CZ" baseline="30000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kg/m</a:t>
                </a:r>
                <a:r>
                  <a:rPr lang="cs-CZ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</a:t>
                </a:r>
              </a:p>
              <a:p>
                <a:pPr marL="0" indent="0">
                  <a:buNone/>
                </a:pPr>
                <a:r>
                  <a:rPr lang="cs-CZ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	           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	                 </a:t>
                </a:r>
                <a:r>
                  <a:rPr lang="el-GR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ρ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= 1 508 </a:t>
                </a:r>
                <a:r>
                  <a:rPr lang="cs-CZ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kg/m</a:t>
                </a:r>
                <a:r>
                  <a:rPr lang="cs-CZ" baseline="30000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 </a:t>
                </a:r>
                <a:endParaRPr lang="cs-CZ" baseline="30000" dirty="0" smtClean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cs-CZ" baseline="30000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cs-CZ" baseline="30000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                                              </a:t>
                </a:r>
                <a:r>
                  <a:rPr lang="el-GR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ρ</a:t>
                </a: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i="1" smtClean="0">
                        <a:solidFill>
                          <a:srgbClr val="040131"/>
                        </a:solidFill>
                        <a:latin typeface="Cambria Math"/>
                        <a:ea typeface="Cambria Math"/>
                      </a:rPr>
                      <m:t>≐</m:t>
                    </m:r>
                  </m:oMath>
                </a14:m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cs-CZ" dirty="0" smtClean="0">
                    <a:solidFill>
                      <a:srgbClr val="C00000"/>
                    </a:solidFill>
                    <a:latin typeface="Comic Sans MS" panose="030F0702030302020204" pitchFamily="66" charset="0"/>
                  </a:rPr>
                  <a:t>1 500 </a:t>
                </a:r>
                <a:r>
                  <a:rPr lang="cs-CZ" dirty="0">
                    <a:solidFill>
                      <a:srgbClr val="C00000"/>
                    </a:solidFill>
                    <a:latin typeface="Comic Sans MS" panose="030F0702030302020204" pitchFamily="66" charset="0"/>
                  </a:rPr>
                  <a:t>kg/m</a:t>
                </a:r>
                <a:r>
                  <a:rPr lang="cs-CZ" baseline="30000" dirty="0">
                    <a:solidFill>
                      <a:srgbClr val="C00000"/>
                    </a:solidFill>
                    <a:latin typeface="Comic Sans MS" panose="030F0702030302020204" pitchFamily="66" charset="0"/>
                  </a:rPr>
                  <a:t>3 </a:t>
                </a:r>
                <a:endParaRPr lang="cs-CZ" baseline="30000" dirty="0" smtClean="0">
                  <a:solidFill>
                    <a:srgbClr val="C00000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cs-CZ" baseline="30000" dirty="0">
                  <a:solidFill>
                    <a:srgbClr val="040131"/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Hustota cihlové hlíny je 1 500 </a:t>
                </a:r>
                <a:r>
                  <a:rPr lang="cs-CZ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kg/m</a:t>
                </a:r>
                <a:r>
                  <a:rPr lang="cs-CZ" baseline="30000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cs-CZ" dirty="0">
                    <a:solidFill>
                      <a:srgbClr val="040131"/>
                    </a:solidFill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268760"/>
                <a:ext cx="8784976" cy="5328592"/>
              </a:xfrm>
              <a:blipFill rotWithShape="1">
                <a:blip r:embed="rId2" cstate="print"/>
                <a:stretch>
                  <a:fillRect l="-1734" t="-1487" r="-8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837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endParaRPr lang="cs-CZ" sz="1800" dirty="0" smtClean="0">
              <a:hlinkClick r:id="rId2"/>
            </a:endParaRPr>
          </a:p>
          <a:p>
            <a:r>
              <a:rPr lang="cs-CZ" sz="1800" dirty="0" smtClean="0"/>
              <a:t>KOLÁŘOVÁ, Růžena a BOHUNĚK, Jiří. Fyzika pro 6. ročník základní školy. Dotisk 2. vydání. Nakladatelství  Prometheus, spol. s r. o., Praha 4, 2006 . Učebnice pro základní školy. ISBN 80-7196-146-5.</a:t>
            </a:r>
          </a:p>
          <a:p>
            <a:pPr>
              <a:buNone/>
            </a:pPr>
            <a:endParaRPr lang="cs-CZ" sz="1800" dirty="0" smtClean="0"/>
          </a:p>
          <a:p>
            <a:r>
              <a:rPr lang="cs-CZ" sz="1800" dirty="0" smtClean="0"/>
              <a:t>Zdroj obrázků: </a:t>
            </a:r>
            <a:r>
              <a:rPr lang="cs-CZ" sz="1800" smtClean="0"/>
              <a:t>vlastní tvorba.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971600" y="1340768"/>
            <a:ext cx="72008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64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solidFill>
                  <a:srgbClr val="0401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Hustota látky</a:t>
            </a:r>
            <a:endParaRPr lang="cs-CZ" b="1" dirty="0">
              <a:solidFill>
                <a:srgbClr val="04013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40131"/>
                </a:solidFill>
                <a:latin typeface="Comic Sans MS" pitchFamily="66" charset="0"/>
              </a:rPr>
              <a:t>Tělesa o stejném objemu mohou mít různou hmotnost.</a:t>
            </a:r>
          </a:p>
          <a:p>
            <a:r>
              <a:rPr lang="cs-CZ" sz="3600" dirty="0" smtClean="0">
                <a:solidFill>
                  <a:srgbClr val="040131"/>
                </a:solidFill>
                <a:latin typeface="Comic Sans MS" pitchFamily="66" charset="0"/>
              </a:rPr>
              <a:t>Tělesa z různých látek mají různou </a:t>
            </a:r>
            <a:r>
              <a:rPr lang="cs-CZ" sz="3600" b="1" dirty="0" smtClean="0">
                <a:solidFill>
                  <a:srgbClr val="C00000"/>
                </a:solidFill>
                <a:latin typeface="Comic Sans MS" pitchFamily="66" charset="0"/>
              </a:rPr>
              <a:t>hustotu</a:t>
            </a:r>
            <a:r>
              <a:rPr lang="cs-CZ" sz="3600" dirty="0" smtClean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52000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796" y="909464"/>
            <a:ext cx="2595201" cy="342609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000" y="908720"/>
            <a:ext cx="2734254" cy="3426835"/>
          </a:xfrm>
          <a:prstGeom prst="rect">
            <a:avLst/>
          </a:prstGeom>
        </p:spPr>
      </p:pic>
      <p:pic>
        <p:nvPicPr>
          <p:cNvPr id="10" name="Zástupný symbol pro obsah 9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87969"/>
            <a:ext cx="2676442" cy="3447586"/>
          </a:xfrm>
        </p:spPr>
      </p:pic>
      <p:sp>
        <p:nvSpPr>
          <p:cNvPr id="11" name="TextovéPole 10"/>
          <p:cNvSpPr txBox="1"/>
          <p:nvPr/>
        </p:nvSpPr>
        <p:spPr>
          <a:xfrm>
            <a:off x="902172" y="4437112"/>
            <a:ext cx="109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železo</a:t>
            </a:r>
            <a:endParaRPr lang="cs-CZ" sz="24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076746" y="443711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hliník</a:t>
            </a:r>
            <a:endParaRPr lang="cs-CZ" sz="24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013705" y="4437110"/>
            <a:ext cx="105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mosaz</a:t>
            </a:r>
            <a:endParaRPr lang="cs-CZ" sz="24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273896" y="122952"/>
            <a:ext cx="7343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Hmotnosti těles stejného objemu</a:t>
            </a:r>
            <a:endParaRPr lang="cs-CZ" sz="36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89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Hustotu tělesa určíme, jestliže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jeho hmotnost vydělíme objemem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C00000"/>
                </a:solidFill>
                <a:latin typeface="Comic Sans MS" pitchFamily="66" charset="0"/>
              </a:rPr>
              <a:t>tělesa.</a:t>
            </a:r>
          </a:p>
          <a:p>
            <a:endParaRPr lang="cs-CZ" sz="3600" b="1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cs-CZ" dirty="0">
              <a:latin typeface="Comic Sans MS" pitchFamily="66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27230"/>
              </p:ext>
            </p:extLst>
          </p:nvPr>
        </p:nvGraphicFramePr>
        <p:xfrm>
          <a:off x="2411760" y="2204864"/>
          <a:ext cx="4536504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Rovnice" r:id="rId3" imgW="1295400" imgH="431800" progId="Equation.3">
                  <p:embed/>
                </p:oleObj>
              </mc:Choice>
              <mc:Fallback>
                <p:oleObj name="Rovnice" r:id="rId3" imgW="1295400" imgH="431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204864"/>
                        <a:ext cx="4536504" cy="151216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44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54006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Fyzikální veličina </a:t>
            </a:r>
            <a:r>
              <a:rPr lang="cs-CZ" b="1" dirty="0" smtClean="0">
                <a:solidFill>
                  <a:srgbClr val="C00000"/>
                </a:solidFill>
                <a:latin typeface="Comic Sans MS" pitchFamily="66" charset="0"/>
              </a:rPr>
              <a:t>hustota</a:t>
            </a:r>
            <a:r>
              <a:rPr lang="cs-CZ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   značka:  </a:t>
            </a:r>
            <a:r>
              <a:rPr lang="el-GR" sz="4400" b="1" dirty="0" smtClean="0">
                <a:solidFill>
                  <a:srgbClr val="C00000"/>
                </a:solidFill>
                <a:latin typeface="Comic Sans MS" pitchFamily="66" charset="0"/>
              </a:rPr>
              <a:t>ρ</a:t>
            </a:r>
            <a:r>
              <a:rPr lang="cs-CZ" sz="4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(ró)</a:t>
            </a:r>
          </a:p>
          <a:p>
            <a:pPr>
              <a:buNone/>
            </a:pPr>
            <a:r>
              <a:rPr lang="cs-CZ" sz="4400" b="1" dirty="0" smtClean="0">
                <a:solidFill>
                  <a:srgbClr val="C00000"/>
                </a:solidFill>
                <a:latin typeface="Comic Sans MS" pitchFamily="66" charset="0"/>
              </a:rPr>
              <a:t>  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vztah:  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                  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nebo </a:t>
            </a:r>
            <a:r>
              <a:rPr lang="cs-CZ" sz="4400" b="1" dirty="0" smtClean="0">
                <a:solidFill>
                  <a:srgbClr val="040131"/>
                </a:solidFill>
                <a:latin typeface="Comic Sans MS" pitchFamily="66" charset="0"/>
              </a:rPr>
              <a:t>   </a:t>
            </a:r>
            <a:r>
              <a:rPr lang="cs-CZ" sz="4400" b="1" dirty="0" smtClean="0">
                <a:solidFill>
                  <a:srgbClr val="C00000"/>
                </a:solidFill>
                <a:latin typeface="Comic Sans MS" pitchFamily="66" charset="0"/>
              </a:rPr>
              <a:t>         </a:t>
            </a:r>
          </a:p>
          <a:p>
            <a:pPr>
              <a:buNone/>
            </a:pPr>
            <a:endParaRPr lang="cs-CZ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b="1" dirty="0" smtClean="0">
                <a:solidFill>
                  <a:srgbClr val="C00000"/>
                </a:solidFill>
                <a:latin typeface="Comic Sans MS" pitchFamily="66" charset="0"/>
              </a:rPr>
              <a:t>   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jednotka: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gram na krychlový centimetr</a:t>
            </a:r>
          </a:p>
          <a:p>
            <a:pPr>
              <a:buNone/>
            </a:pPr>
            <a:r>
              <a:rPr lang="cs-CZ" b="1" dirty="0" smtClean="0">
                <a:solidFill>
                  <a:srgbClr val="C00000"/>
                </a:solidFill>
                <a:latin typeface="Comic Sans MS" pitchFamily="66" charset="0"/>
              </a:rPr>
              <a:t>                   </a:t>
            </a:r>
          </a:p>
          <a:p>
            <a:pPr>
              <a:buNone/>
            </a:pPr>
            <a:endParaRPr lang="cs-CZ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1403648" y="2564904"/>
          <a:ext cx="2681064" cy="8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Rovnice" r:id="rId3" imgW="609336" imgH="203112" progId="Equation.3">
                  <p:embed/>
                </p:oleObj>
              </mc:Choice>
              <mc:Fallback>
                <p:oleObj name="Rovnice" r:id="rId3" imgW="609336" imgH="203112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64904"/>
                        <a:ext cx="2681064" cy="893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5436096" y="2132856"/>
          <a:ext cx="1872208" cy="1658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Rovnice" r:id="rId5" imgW="444307" imgH="393529" progId="Equation.3">
                  <p:embed/>
                </p:oleObj>
              </mc:Choice>
              <mc:Fallback>
                <p:oleObj name="Rovnice" r:id="rId5" imgW="444307" imgH="393529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132856"/>
                        <a:ext cx="1872208" cy="165824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3563888" y="4365104"/>
          <a:ext cx="259228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Rovnice" r:id="rId7" imgW="875920" imgH="393529" progId="Equation.3">
                  <p:embed/>
                </p:oleObj>
              </mc:Choice>
              <mc:Fallback>
                <p:oleObj name="Rovnice" r:id="rId7" imgW="875920" imgH="393529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365104"/>
                        <a:ext cx="2592288" cy="122413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1436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Jiná jednotka hustoty: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</a:t>
            </a:r>
          </a:p>
          <a:p>
            <a:pPr>
              <a:buNone/>
            </a:pP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</a:t>
            </a: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Převod: </a:t>
            </a: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Např. voda: </a:t>
            </a:r>
            <a:r>
              <a:rPr lang="el-GR" dirty="0" smtClean="0">
                <a:latin typeface="Comic Sans MS" pitchFamily="66" charset="0"/>
              </a:rPr>
              <a:t>ρ</a:t>
            </a:r>
            <a:r>
              <a:rPr lang="cs-CZ" dirty="0" smtClean="0">
                <a:latin typeface="Comic Sans MS" pitchFamily="66" charset="0"/>
              </a:rPr>
              <a:t> = 1 g/cm</a:t>
            </a:r>
            <a:r>
              <a:rPr lang="cs-CZ" baseline="30000" dirty="0" smtClean="0">
                <a:latin typeface="Comic Sans MS" pitchFamily="66" charset="0"/>
              </a:rPr>
              <a:t>3 </a:t>
            </a:r>
            <a:r>
              <a:rPr lang="cs-CZ" dirty="0" smtClean="0">
                <a:latin typeface="Comic Sans MS" pitchFamily="66" charset="0"/>
              </a:rPr>
              <a:t>= 1000 kg/m</a:t>
            </a:r>
            <a:r>
              <a:rPr lang="cs-CZ" baseline="30000" dirty="0" smtClean="0">
                <a:latin typeface="Comic Sans MS" pitchFamily="66" charset="0"/>
              </a:rPr>
              <a:t>3</a:t>
            </a:r>
            <a:endParaRPr lang="cs-CZ" dirty="0" smtClean="0"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buNone/>
            </a:pPr>
            <a:endParaRPr lang="cs-CZ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5436096" y="260648"/>
          <a:ext cx="2195082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Rovnice" r:id="rId3" imgW="799753" imgH="393529" progId="Equation.3">
                  <p:embed/>
                </p:oleObj>
              </mc:Choice>
              <mc:Fallback>
                <p:oleObj name="Rovnice" r:id="rId3" imgW="799753" imgH="393529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60648"/>
                        <a:ext cx="2195082" cy="108012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2915816" y="2204864"/>
          <a:ext cx="3456384" cy="1925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Rovnice" r:id="rId5" imgW="1104900" imgH="812800" progId="Equation.3">
                  <p:embed/>
                </p:oleObj>
              </mc:Choice>
              <mc:Fallback>
                <p:oleObj name="Rovnice" r:id="rId5" imgW="1104900" imgH="8128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04864"/>
                        <a:ext cx="3456384" cy="192579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968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Příklady hustot:</a:t>
            </a:r>
          </a:p>
          <a:p>
            <a:pPr>
              <a:buNone/>
            </a:pPr>
            <a:r>
              <a:rPr lang="cs-CZ" dirty="0" smtClean="0">
                <a:latin typeface="Comic Sans MS" pitchFamily="66" charset="0"/>
              </a:rPr>
              <a:t>              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	vzduch: </a:t>
            </a:r>
            <a:r>
              <a:rPr lang="el-GR" dirty="0" smtClean="0">
                <a:solidFill>
                  <a:srgbClr val="040131"/>
                </a:solidFill>
                <a:latin typeface="Comic Sans MS" pitchFamily="66" charset="0"/>
              </a:rPr>
              <a:t>ρ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= 0,0013 g/cm</a:t>
            </a: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3</a:t>
            </a:r>
          </a:p>
          <a:p>
            <a:pPr>
              <a:buNone/>
            </a:pP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			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dřevo:   </a:t>
            </a:r>
            <a:r>
              <a:rPr lang="el-GR" dirty="0" smtClean="0">
                <a:solidFill>
                  <a:srgbClr val="040131"/>
                </a:solidFill>
                <a:latin typeface="Comic Sans MS" pitchFamily="66" charset="0"/>
              </a:rPr>
              <a:t>ρ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= 0,7 g/cm</a:t>
            </a: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3 	</a:t>
            </a:r>
          </a:p>
          <a:p>
            <a:pPr>
              <a:buNone/>
            </a:pP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                      	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sklo:      </a:t>
            </a:r>
            <a:r>
              <a:rPr lang="el-GR" dirty="0" smtClean="0">
                <a:solidFill>
                  <a:srgbClr val="040131"/>
                </a:solidFill>
                <a:latin typeface="Comic Sans MS" pitchFamily="66" charset="0"/>
              </a:rPr>
              <a:t>ρ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= 2,4 g/cm</a:t>
            </a: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3</a:t>
            </a:r>
            <a:endParaRPr lang="cs-CZ" dirty="0" smtClean="0">
              <a:solidFill>
                <a:srgbClr val="040131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			ocel:      </a:t>
            </a:r>
            <a:r>
              <a:rPr lang="el-GR" dirty="0" smtClean="0">
                <a:solidFill>
                  <a:srgbClr val="040131"/>
                </a:solidFill>
                <a:latin typeface="Comic Sans MS" pitchFamily="66" charset="0"/>
              </a:rPr>
              <a:t>ρ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= 7,8 g/cm</a:t>
            </a: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3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			</a:t>
            </a:r>
            <a:r>
              <a:rPr lang="cs-CZ" dirty="0" smtClean="0">
                <a:latin typeface="Comic Sans MS" pitchFamily="66" charset="0"/>
              </a:rPr>
              <a:t>zlato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:     </a:t>
            </a:r>
            <a:r>
              <a:rPr lang="el-GR" dirty="0" smtClean="0">
                <a:solidFill>
                  <a:srgbClr val="040131"/>
                </a:solidFill>
                <a:latin typeface="Comic Sans MS" pitchFamily="66" charset="0"/>
              </a:rPr>
              <a:t>ρ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= 19,3 g/cm</a:t>
            </a:r>
            <a:r>
              <a:rPr lang="cs-CZ" baseline="30000" dirty="0" smtClean="0">
                <a:solidFill>
                  <a:srgbClr val="040131"/>
                </a:solidFill>
                <a:latin typeface="Comic Sans MS" pitchFamily="66" charset="0"/>
              </a:rPr>
              <a:t>3</a:t>
            </a: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          </a:t>
            </a:r>
          </a:p>
          <a:p>
            <a:pPr>
              <a:buNone/>
            </a:pPr>
            <a:r>
              <a:rPr lang="cs-CZ" dirty="0" smtClean="0">
                <a:solidFill>
                  <a:srgbClr val="040131"/>
                </a:solidFill>
                <a:latin typeface="Comic Sans MS" pitchFamily="66" charset="0"/>
              </a:rPr>
              <a:t>  		</a:t>
            </a:r>
            <a:endParaRPr lang="cs-CZ" dirty="0">
              <a:solidFill>
                <a:srgbClr val="04013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3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04013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Výpočet hustoty látky</a:t>
            </a:r>
            <a:endParaRPr lang="cs-CZ" sz="4800" dirty="0">
              <a:solidFill>
                <a:srgbClr val="040131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23761"/>
              </p:ext>
            </p:extLst>
          </p:nvPr>
        </p:nvGraphicFramePr>
        <p:xfrm>
          <a:off x="2416175" y="1916113"/>
          <a:ext cx="3805238" cy="12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Rovnice" r:id="rId3" imgW="609480" imgH="203040" progId="Equation.3">
                  <p:embed/>
                </p:oleObj>
              </mc:Choice>
              <mc:Fallback>
                <p:oleObj name="Rovnice" r:id="rId3" imgW="609480" imgH="203040" progId="Equation.3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1916113"/>
                        <a:ext cx="3805238" cy="126841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1750">
                        <a:solidFill>
                          <a:srgbClr val="FF0000">
                            <a:alpha val="81960"/>
                          </a:srgbClr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684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Příklad 1:</a:t>
            </a:r>
            <a:endParaRPr lang="cs-CZ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79208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Měděný váleček má hmotnost 190 g 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a objem 21,2 cm</a:t>
            </a:r>
            <a:r>
              <a:rPr lang="cs-CZ" sz="3600" baseline="300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3 </a:t>
            </a: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. Určete hustotu </a:t>
            </a:r>
          </a:p>
          <a:p>
            <a:pPr marL="0" indent="0">
              <a:buNone/>
            </a:pPr>
            <a:r>
              <a:rPr lang="cs-CZ" sz="3600" dirty="0" smtClean="0">
                <a:solidFill>
                  <a:srgbClr val="040131"/>
                </a:solidFill>
                <a:latin typeface="Comic Sans MS" panose="030F0702030302020204" pitchFamily="66" charset="0"/>
              </a:rPr>
              <a:t>mědi.</a:t>
            </a:r>
          </a:p>
          <a:p>
            <a:pPr marL="0" indent="0">
              <a:buNone/>
            </a:pPr>
            <a:endParaRPr lang="cs-CZ" sz="3600" dirty="0">
              <a:solidFill>
                <a:srgbClr val="04013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9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Motiv sady Offic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268</Words>
  <Application>Microsoft Office PowerPoint</Application>
  <PresentationFormat>Předvádění na obrazovce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7" baseType="lpstr">
      <vt:lpstr>Motiv sady Office</vt:lpstr>
      <vt:lpstr>Rovnice</vt:lpstr>
      <vt:lpstr>Hustota I. </vt:lpstr>
      <vt:lpstr>1. Hustota látky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2. Výpočet hustoty látky</vt:lpstr>
      <vt:lpstr>Příklad 1:</vt:lpstr>
      <vt:lpstr>Řešení:</vt:lpstr>
      <vt:lpstr>Příklad 2:</vt:lpstr>
      <vt:lpstr>Řešení:</vt:lpstr>
      <vt:lpstr>Příklad 3:</vt:lpstr>
      <vt:lpstr>Řešení:</vt:lpstr>
      <vt:lpstr>Použité 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Hustota</dc:title>
  <dc:creator>Eliška</dc:creator>
  <cp:lastModifiedBy>Eliška</cp:lastModifiedBy>
  <cp:revision>32</cp:revision>
  <dcterms:created xsi:type="dcterms:W3CDTF">2014-02-11T13:11:11Z</dcterms:created>
  <dcterms:modified xsi:type="dcterms:W3CDTF">2014-02-28T21:31:29Z</dcterms:modified>
</cp:coreProperties>
</file>