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7" r:id="rId10"/>
    <p:sldId id="268" r:id="rId11"/>
    <p:sldId id="269" r:id="rId12"/>
    <p:sldId id="270" r:id="rId13"/>
    <p:sldId id="271" r:id="rId14"/>
    <p:sldId id="265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F3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F3F7">
            <a:alpha val="9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28.2.2014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lker.com/cliparts/3/0/3/8/1194986541442028018ear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1124745"/>
            <a:ext cx="7772400" cy="1296144"/>
          </a:xfrm>
        </p:spPr>
        <p:txBody>
          <a:bodyPr>
            <a:normAutofit/>
          </a:bodyPr>
          <a:lstStyle/>
          <a:p>
            <a:r>
              <a:rPr lang="cs-CZ" sz="5400" b="1" dirty="0" smtClean="0">
                <a:solidFill>
                  <a:srgbClr val="04013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" pitchFamily="18" charset="0"/>
              </a:rPr>
              <a:t>Hmotnost těles </a:t>
            </a:r>
            <a:endParaRPr lang="cs-CZ" sz="5400" b="1" dirty="0">
              <a:solidFill>
                <a:srgbClr val="04013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47664" y="2924944"/>
            <a:ext cx="6400800" cy="1152128"/>
          </a:xfrm>
        </p:spPr>
        <p:txBody>
          <a:bodyPr/>
          <a:lstStyle/>
          <a:p>
            <a:r>
              <a:rPr lang="cs-CZ" sz="2000" dirty="0" smtClean="0">
                <a:solidFill>
                  <a:srgbClr val="040131"/>
                </a:solidFill>
              </a:rPr>
              <a:t>Autor: Mgr. Eliška Vokáčová</a:t>
            </a:r>
          </a:p>
          <a:p>
            <a:r>
              <a:rPr lang="cs-CZ" sz="2000" dirty="0" smtClean="0">
                <a:solidFill>
                  <a:srgbClr val="040131"/>
                </a:solidFill>
              </a:rPr>
              <a:t>Gymnázium K. V. Raise, Hlinsko, Adámkova 55</a:t>
            </a:r>
          </a:p>
          <a:p>
            <a:r>
              <a:rPr lang="cs-CZ" sz="2000" dirty="0" smtClean="0">
                <a:solidFill>
                  <a:srgbClr val="040131"/>
                </a:solidFill>
              </a:rPr>
              <a:t>2013, leden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62" y="4218078"/>
            <a:ext cx="64389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Přímá spojnice 4"/>
          <p:cNvCxnSpPr/>
          <p:nvPr/>
        </p:nvCxnSpPr>
        <p:spPr>
          <a:xfrm>
            <a:off x="1763688" y="4221088"/>
            <a:ext cx="583264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6311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pPr algn="l" defTabSz="554038"/>
            <a:r>
              <a:rPr lang="cs-CZ" dirty="0">
                <a:solidFill>
                  <a:srgbClr val="C00000"/>
                </a:solidFill>
                <a:latin typeface="Comic Sans MS" panose="030F0702030302020204" pitchFamily="66" charset="0"/>
                <a:cs typeface="Arial" pitchFamily="34" charset="0"/>
              </a:rPr>
              <a:t>Laboratorní váhy digitální</a:t>
            </a:r>
          </a:p>
        </p:txBody>
      </p:sp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3" y="1556792"/>
            <a:ext cx="3816424" cy="4149555"/>
          </a:xfrm>
        </p:spPr>
      </p:pic>
    </p:spTree>
    <p:extLst>
      <p:ext uri="{BB962C8B-B14F-4D97-AF65-F5344CB8AC3E}">
        <p14:creationId xmlns:p14="http://schemas.microsoft.com/office/powerpoint/2010/main" val="100468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6289" y="260648"/>
            <a:ext cx="6832015" cy="1143000"/>
          </a:xfrm>
        </p:spPr>
        <p:txBody>
          <a:bodyPr>
            <a:normAutofit fontScale="90000"/>
          </a:bodyPr>
          <a:lstStyle/>
          <a:p>
            <a:pPr algn="l"/>
            <a:r>
              <a:rPr lang="cs-CZ" dirty="0" smtClean="0">
                <a:solidFill>
                  <a:srgbClr val="006600"/>
                </a:solidFill>
                <a:latin typeface="Comic Sans MS" panose="030F0702030302020204" pitchFamily="66" charset="0"/>
                <a:cs typeface="Arial" pitchFamily="34" charset="0"/>
              </a:rPr>
              <a:t/>
            </a:r>
            <a:br>
              <a:rPr lang="cs-CZ" dirty="0" smtClean="0">
                <a:solidFill>
                  <a:srgbClr val="006600"/>
                </a:solidFill>
                <a:latin typeface="Comic Sans MS" panose="030F0702030302020204" pitchFamily="66" charset="0"/>
                <a:cs typeface="Arial" pitchFamily="34" charset="0"/>
              </a:rPr>
            </a:br>
            <a:r>
              <a:rPr lang="cs-CZ" dirty="0" smtClean="0">
                <a:solidFill>
                  <a:srgbClr val="C00000"/>
                </a:solidFill>
                <a:latin typeface="Comic Sans MS" panose="030F0702030302020204" pitchFamily="66" charset="0"/>
                <a:cs typeface="Arial" pitchFamily="34" charset="0"/>
              </a:rPr>
              <a:t>Osobní váhy</a:t>
            </a:r>
            <a:r>
              <a:rPr lang="cs-CZ" dirty="0">
                <a:solidFill>
                  <a:srgbClr val="C00000"/>
                </a:solidFill>
                <a:latin typeface="Comic Sans MS" panose="030F0702030302020204" pitchFamily="66" charset="0"/>
                <a:cs typeface="Arial" pitchFamily="34" charset="0"/>
              </a:rPr>
              <a:t/>
            </a:r>
            <a:br>
              <a:rPr lang="cs-CZ" dirty="0">
                <a:solidFill>
                  <a:srgbClr val="C00000"/>
                </a:solidFill>
                <a:latin typeface="Comic Sans MS" panose="030F0702030302020204" pitchFamily="66" charset="0"/>
                <a:cs typeface="Arial" pitchFamily="34" charset="0"/>
              </a:rPr>
            </a:br>
            <a:endParaRPr lang="cs-CZ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16016" y="908720"/>
            <a:ext cx="4053136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Závěsné </a:t>
            </a:r>
            <a:r>
              <a:rPr lang="cs-CZ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váhy</a:t>
            </a:r>
            <a:endParaRPr lang="cs-CZ" sz="4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endParaRPr lang="cs-CZ" sz="4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268760"/>
            <a:ext cx="2808311" cy="2566389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896" y="3140966"/>
            <a:ext cx="2759124" cy="2867031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723" y="1910186"/>
            <a:ext cx="4054880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71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317989" y="476251"/>
            <a:ext cx="4613031" cy="6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5468" tIns="27734" rIns="55468" bIns="27734">
            <a:spAutoFit/>
          </a:bodyPr>
          <a:lstStyle/>
          <a:p>
            <a:pPr defTabSz="554038"/>
            <a:r>
              <a:rPr lang="cs-CZ" sz="4000" dirty="0">
                <a:solidFill>
                  <a:srgbClr val="C00000"/>
                </a:solidFill>
                <a:latin typeface="Comic Sans MS" panose="030F0702030302020204" pitchFamily="66" charset="0"/>
                <a:cs typeface="Arial" pitchFamily="34" charset="0"/>
              </a:rPr>
              <a:t>Obchodní váhy</a:t>
            </a:r>
          </a:p>
        </p:txBody>
      </p:sp>
      <p:sp>
        <p:nvSpPr>
          <p:cNvPr id="11571" name="Text Box 307"/>
          <p:cNvSpPr txBox="1">
            <a:spLocks noChangeArrowheads="1"/>
          </p:cNvSpPr>
          <p:nvPr/>
        </p:nvSpPr>
        <p:spPr bwMode="auto">
          <a:xfrm>
            <a:off x="632889" y="1268760"/>
            <a:ext cx="432601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554038"/>
            <a:r>
              <a:rPr lang="cs-CZ" sz="3200" dirty="0">
                <a:solidFill>
                  <a:srgbClr val="040131"/>
                </a:solidFill>
                <a:latin typeface="Comic Sans MS" panose="030F0702030302020204" pitchFamily="66" charset="0"/>
                <a:cs typeface="Arial" pitchFamily="34" charset="0"/>
              </a:rPr>
              <a:t>Váhy </a:t>
            </a:r>
            <a:r>
              <a:rPr lang="cs-CZ" sz="3200" dirty="0" smtClean="0">
                <a:solidFill>
                  <a:srgbClr val="040131"/>
                </a:solidFill>
                <a:latin typeface="Comic Sans MS" panose="030F0702030302020204" pitchFamily="66" charset="0"/>
                <a:cs typeface="Arial" pitchFamily="34" charset="0"/>
              </a:rPr>
              <a:t>obchodní</a:t>
            </a:r>
            <a:r>
              <a:rPr lang="cs-CZ" sz="3200" dirty="0">
                <a:solidFill>
                  <a:srgbClr val="040131"/>
                </a:solidFill>
                <a:latin typeface="Comic Sans MS" panose="030F0702030302020204" pitchFamily="66" charset="0"/>
                <a:cs typeface="Arial" pitchFamily="34" charset="0"/>
              </a:rPr>
              <a:t> </a:t>
            </a:r>
            <a:r>
              <a:rPr lang="cs-CZ" sz="3200" dirty="0" smtClean="0">
                <a:solidFill>
                  <a:srgbClr val="040131"/>
                </a:solidFill>
                <a:latin typeface="Comic Sans MS" panose="030F0702030302020204" pitchFamily="66" charset="0"/>
                <a:cs typeface="Arial" pitchFamily="34" charset="0"/>
              </a:rPr>
              <a:t>ukazují kromě</a:t>
            </a:r>
            <a:endParaRPr lang="cs-CZ" sz="3200" dirty="0">
              <a:solidFill>
                <a:srgbClr val="040131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defTabSz="554038"/>
            <a:r>
              <a:rPr lang="cs-CZ" sz="3200" dirty="0">
                <a:solidFill>
                  <a:srgbClr val="040131"/>
                </a:solidFill>
                <a:latin typeface="Comic Sans MS" panose="030F0702030302020204" pitchFamily="66" charset="0"/>
                <a:cs typeface="Arial" pitchFamily="34" charset="0"/>
              </a:rPr>
              <a:t>h</a:t>
            </a:r>
            <a:r>
              <a:rPr lang="cs-CZ" sz="3200" dirty="0" smtClean="0">
                <a:solidFill>
                  <a:srgbClr val="040131"/>
                </a:solidFill>
                <a:latin typeface="Comic Sans MS" panose="030F0702030302020204" pitchFamily="66" charset="0"/>
                <a:cs typeface="Arial" pitchFamily="34" charset="0"/>
              </a:rPr>
              <a:t>motnosti i cenu.</a:t>
            </a:r>
            <a:endParaRPr lang="cs-CZ" sz="3200" dirty="0">
              <a:solidFill>
                <a:srgbClr val="040131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defTabSz="554038"/>
            <a:endParaRPr lang="cs-CZ" sz="3200" dirty="0">
              <a:solidFill>
                <a:srgbClr val="040131"/>
              </a:solidFill>
              <a:latin typeface="Comic Sans MS" pitchFamily="66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533" y="2924944"/>
            <a:ext cx="3096344" cy="2595795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116632"/>
            <a:ext cx="2934607" cy="391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05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Úloha:</a:t>
            </a:r>
            <a:endParaRPr lang="cs-CZ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07504" y="1412776"/>
            <a:ext cx="9036496" cy="452596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cs-CZ" sz="3600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Zjisti, jaké druhy vah používáte doma.</a:t>
            </a:r>
          </a:p>
          <a:p>
            <a:pPr marL="742950" indent="-742950">
              <a:buFont typeface="+mj-lt"/>
              <a:buAutoNum type="arabicPeriod"/>
            </a:pPr>
            <a:r>
              <a:rPr lang="cs-CZ" sz="3600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Zapiš do sešitu, jakou největší hmotnost můžeš určit na jednotlivých vahách.</a:t>
            </a:r>
            <a:endParaRPr lang="cs-CZ" sz="3600" dirty="0">
              <a:solidFill>
                <a:srgbClr val="04013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012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600200"/>
            <a:ext cx="8712968" cy="4525963"/>
          </a:xfrm>
        </p:spPr>
        <p:txBody>
          <a:bodyPr>
            <a:normAutofit/>
          </a:bodyPr>
          <a:lstStyle/>
          <a:p>
            <a:endParaRPr lang="cs-CZ" sz="1800" dirty="0" smtClean="0">
              <a:hlinkClick r:id="rId2"/>
            </a:endParaRPr>
          </a:p>
          <a:p>
            <a:r>
              <a:rPr lang="cs-CZ" sz="1800" dirty="0" smtClean="0"/>
              <a:t>KOLÁŘOVÁ, Růžena a BOHUNĚK, Jiří. Fyzika pro 6. ročník základní školy. Dotisk 2. vydání. Nakladatelství  Prometheus, spol. s r. o., Praha 4, 2006 . Učebnice pro základní školy. ISBN 80-7196-146-5.</a:t>
            </a:r>
          </a:p>
          <a:p>
            <a:pPr>
              <a:buNone/>
            </a:pPr>
            <a:endParaRPr lang="cs-CZ" sz="1800" dirty="0" smtClean="0"/>
          </a:p>
          <a:p>
            <a:r>
              <a:rPr lang="cs-CZ" sz="1800" dirty="0" smtClean="0"/>
              <a:t>Zdroj obrázků: </a:t>
            </a:r>
            <a:r>
              <a:rPr lang="cs-CZ" sz="1800" smtClean="0"/>
              <a:t>vlastní tvorba.</a:t>
            </a:r>
            <a:endParaRPr lang="cs-CZ" dirty="0"/>
          </a:p>
        </p:txBody>
      </p:sp>
      <p:cxnSp>
        <p:nvCxnSpPr>
          <p:cNvPr id="5" name="Přímá spojnice 4"/>
          <p:cNvCxnSpPr/>
          <p:nvPr/>
        </p:nvCxnSpPr>
        <p:spPr>
          <a:xfrm>
            <a:off x="971600" y="1340768"/>
            <a:ext cx="7200800" cy="0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3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50631" y="476251"/>
            <a:ext cx="6873697" cy="251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5468" tIns="27734" rIns="55468" bIns="27734">
            <a:spAutoFit/>
          </a:bodyPr>
          <a:lstStyle/>
          <a:p>
            <a:pPr defTabSz="554038"/>
            <a:r>
              <a:rPr lang="cs-CZ" sz="8000" b="1" dirty="0">
                <a:solidFill>
                  <a:srgbClr val="040131"/>
                </a:solidFill>
                <a:latin typeface="Comic Sans MS" pitchFamily="66" charset="0"/>
              </a:rPr>
              <a:t>Hmotnost těles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465" y="1735362"/>
            <a:ext cx="5171557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165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200758" y="181397"/>
            <a:ext cx="8547706" cy="4364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5468" tIns="27734" rIns="55468" bIns="27734">
            <a:spAutoFit/>
          </a:bodyPr>
          <a:lstStyle/>
          <a:p>
            <a:pPr defTabSz="554038"/>
            <a:r>
              <a:rPr lang="cs-CZ" sz="3200" b="1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cs-CZ" sz="3200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Fyzikální </a:t>
            </a:r>
            <a:r>
              <a:rPr lang="cs-CZ" sz="3200" dirty="0">
                <a:solidFill>
                  <a:srgbClr val="040131"/>
                </a:solidFill>
                <a:latin typeface="Comic Sans MS" panose="030F0702030302020204" pitchFamily="66" charset="0"/>
              </a:rPr>
              <a:t>veličina:</a:t>
            </a:r>
            <a:r>
              <a:rPr lang="cs-CZ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cs-CZ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hmotnost</a:t>
            </a:r>
          </a:p>
          <a:p>
            <a:pPr defTabSz="554038"/>
            <a:r>
              <a:rPr lang="cs-CZ" sz="3200" dirty="0" smtClean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cs-CZ" sz="3200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Značka </a:t>
            </a:r>
            <a:r>
              <a:rPr lang="cs-CZ" sz="3200" dirty="0">
                <a:solidFill>
                  <a:srgbClr val="040131"/>
                </a:solidFill>
                <a:latin typeface="Comic Sans MS" panose="030F0702030302020204" pitchFamily="66" charset="0"/>
              </a:rPr>
              <a:t>:</a:t>
            </a:r>
            <a:r>
              <a:rPr lang="cs-CZ" sz="3200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cs-CZ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m</a:t>
            </a:r>
          </a:p>
          <a:p>
            <a:pPr defTabSz="554038"/>
            <a:r>
              <a:rPr lang="cs-CZ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cs-CZ" sz="3200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Základní </a:t>
            </a:r>
            <a:r>
              <a:rPr lang="cs-CZ" sz="3200" dirty="0">
                <a:solidFill>
                  <a:srgbClr val="040131"/>
                </a:solidFill>
                <a:latin typeface="Comic Sans MS" panose="030F0702030302020204" pitchFamily="66" charset="0"/>
              </a:rPr>
              <a:t>jednotka: </a:t>
            </a:r>
            <a:r>
              <a:rPr lang="cs-CZ" sz="3200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 </a:t>
            </a:r>
            <a:r>
              <a:rPr lang="cs-CZ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kilogram </a:t>
            </a:r>
            <a:r>
              <a:rPr lang="cs-CZ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(kg</a:t>
            </a:r>
            <a:r>
              <a:rPr lang="cs-CZ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)</a:t>
            </a:r>
          </a:p>
          <a:p>
            <a:pPr defTabSz="554038"/>
            <a:r>
              <a:rPr lang="cs-CZ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cs-CZ" sz="3200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Odvozené </a:t>
            </a:r>
            <a:r>
              <a:rPr lang="cs-CZ" sz="3200" dirty="0">
                <a:solidFill>
                  <a:srgbClr val="040131"/>
                </a:solidFill>
                <a:latin typeface="Comic Sans MS" panose="030F0702030302020204" pitchFamily="66" charset="0"/>
              </a:rPr>
              <a:t>jednotky :</a:t>
            </a:r>
          </a:p>
          <a:p>
            <a:pPr defTabSz="554038"/>
            <a:r>
              <a:rPr lang="cs-CZ" sz="4000" dirty="0">
                <a:solidFill>
                  <a:srgbClr val="002060"/>
                </a:solidFill>
                <a:latin typeface="Comic Sans MS" panose="030F0702030302020204" pitchFamily="66" charset="0"/>
              </a:rPr>
              <a:t>       </a:t>
            </a:r>
            <a:r>
              <a:rPr lang="cs-CZ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gram </a:t>
            </a:r>
            <a:r>
              <a:rPr lang="cs-CZ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(g</a:t>
            </a:r>
            <a:r>
              <a:rPr lang="cs-CZ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)</a:t>
            </a:r>
            <a:endParaRPr lang="cs-CZ" sz="4000" dirty="0">
              <a:solidFill>
                <a:srgbClr val="C00000"/>
              </a:solidFill>
              <a:latin typeface="Comic Sans MS" panose="030F0702030302020204" pitchFamily="66" charset="0"/>
            </a:endParaRPr>
          </a:p>
          <a:p>
            <a:pPr defTabSz="554038"/>
            <a:r>
              <a:rPr lang="cs-CZ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  </a:t>
            </a:r>
            <a:r>
              <a:rPr lang="cs-CZ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</a:t>
            </a:r>
            <a:r>
              <a:rPr lang="cs-CZ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miligram (mg)</a:t>
            </a:r>
          </a:p>
          <a:p>
            <a:pPr defTabSz="554038"/>
            <a:r>
              <a:rPr lang="cs-CZ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  </a:t>
            </a:r>
            <a:r>
              <a:rPr lang="cs-CZ" sz="40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    </a:t>
            </a:r>
            <a:r>
              <a:rPr lang="cs-CZ" sz="4000" dirty="0">
                <a:solidFill>
                  <a:srgbClr val="C00000"/>
                </a:solidFill>
                <a:latin typeface="Comic Sans MS" panose="030F0702030302020204" pitchFamily="66" charset="0"/>
              </a:rPr>
              <a:t>tuna ( t)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363838"/>
            <a:ext cx="3600400" cy="248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087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defTabSz="554038"/>
            <a:r>
              <a:rPr lang="cs-CZ" b="1" dirty="0">
                <a:solidFill>
                  <a:srgbClr val="C00000"/>
                </a:solidFill>
                <a:latin typeface="Comic Sans MS" panose="030F0702030302020204" pitchFamily="66" charset="0"/>
              </a:rPr>
              <a:t>PŘEVODY JEDNOTEK</a:t>
            </a:r>
            <a:endParaRPr lang="cs-CZ" sz="40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484785"/>
            <a:ext cx="8856984" cy="3888432"/>
          </a:xfrm>
        </p:spPr>
        <p:txBody>
          <a:bodyPr>
            <a:normAutofit/>
          </a:bodyPr>
          <a:lstStyle/>
          <a:p>
            <a:pPr marL="0" indent="0" defTabSz="554038">
              <a:buNone/>
            </a:pPr>
            <a:r>
              <a:rPr lang="cs-CZ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1 </a:t>
            </a:r>
            <a:r>
              <a:rPr lang="cs-CZ" dirty="0">
                <a:solidFill>
                  <a:srgbClr val="040131"/>
                </a:solidFill>
                <a:latin typeface="Comic Sans MS" panose="030F0702030302020204" pitchFamily="66" charset="0"/>
              </a:rPr>
              <a:t>kg = 1000 g           </a:t>
            </a:r>
            <a:r>
              <a:rPr lang="cs-CZ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1 </a:t>
            </a:r>
            <a:r>
              <a:rPr lang="cs-CZ" dirty="0">
                <a:solidFill>
                  <a:srgbClr val="040131"/>
                </a:solidFill>
                <a:latin typeface="Comic Sans MS" panose="030F0702030302020204" pitchFamily="66" charset="0"/>
              </a:rPr>
              <a:t>g = 0,001 </a:t>
            </a:r>
            <a:r>
              <a:rPr lang="cs-CZ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kg</a:t>
            </a:r>
          </a:p>
          <a:p>
            <a:pPr marL="0" indent="0" defTabSz="554038">
              <a:buNone/>
            </a:pPr>
            <a:r>
              <a:rPr lang="cs-CZ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 1 </a:t>
            </a:r>
            <a:r>
              <a:rPr lang="cs-CZ" dirty="0">
                <a:solidFill>
                  <a:srgbClr val="040131"/>
                </a:solidFill>
                <a:latin typeface="Comic Sans MS" panose="030F0702030302020204" pitchFamily="66" charset="0"/>
              </a:rPr>
              <a:t>g = 1000 mg        </a:t>
            </a:r>
            <a:r>
              <a:rPr lang="cs-CZ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1 </a:t>
            </a:r>
            <a:r>
              <a:rPr lang="cs-CZ" dirty="0">
                <a:solidFill>
                  <a:srgbClr val="040131"/>
                </a:solidFill>
                <a:latin typeface="Comic Sans MS" panose="030F0702030302020204" pitchFamily="66" charset="0"/>
              </a:rPr>
              <a:t>mg = 0,001 </a:t>
            </a:r>
            <a:r>
              <a:rPr lang="cs-CZ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g</a:t>
            </a:r>
          </a:p>
          <a:p>
            <a:pPr marL="0" indent="0" defTabSz="554038">
              <a:buNone/>
            </a:pPr>
            <a:r>
              <a:rPr lang="cs-CZ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1 kg = 1 000 000 mg  1 mg = 0,000001kg</a:t>
            </a:r>
          </a:p>
          <a:p>
            <a:pPr marL="0" indent="0" defTabSz="554038">
              <a:buNone/>
            </a:pPr>
            <a:r>
              <a:rPr lang="cs-CZ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1 </a:t>
            </a:r>
            <a:r>
              <a:rPr lang="cs-CZ" dirty="0">
                <a:solidFill>
                  <a:srgbClr val="040131"/>
                </a:solidFill>
                <a:latin typeface="Comic Sans MS" panose="030F0702030302020204" pitchFamily="66" charset="0"/>
              </a:rPr>
              <a:t>kg = 10 dkg          1 dkg = 0,01 kg  </a:t>
            </a:r>
            <a:endParaRPr lang="cs-CZ" dirty="0" smtClean="0">
              <a:solidFill>
                <a:srgbClr val="040131"/>
              </a:solidFill>
              <a:latin typeface="Comic Sans MS" panose="030F0702030302020204" pitchFamily="66" charset="0"/>
            </a:endParaRPr>
          </a:p>
          <a:p>
            <a:pPr marL="0" indent="0" defTabSz="554038">
              <a:buNone/>
            </a:pPr>
            <a:r>
              <a:rPr lang="cs-CZ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1 </a:t>
            </a:r>
            <a:r>
              <a:rPr lang="cs-CZ" dirty="0">
                <a:solidFill>
                  <a:srgbClr val="040131"/>
                </a:solidFill>
                <a:latin typeface="Comic Sans MS" panose="030F0702030302020204" pitchFamily="66" charset="0"/>
              </a:rPr>
              <a:t>t = 1000 kg          1 kg = 0,001 t    </a:t>
            </a:r>
          </a:p>
          <a:p>
            <a:pPr marL="0" indent="0" defTabSz="554038">
              <a:buNone/>
            </a:pPr>
            <a:r>
              <a:rPr lang="cs-CZ" dirty="0">
                <a:solidFill>
                  <a:srgbClr val="040131"/>
                </a:solidFill>
                <a:latin typeface="Comic Sans MS" panose="030F0702030302020204" pitchFamily="66" charset="0"/>
              </a:rPr>
              <a:t>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880363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26500" y="1037565"/>
            <a:ext cx="8844947" cy="253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5468" tIns="27734" rIns="55468" bIns="27734">
            <a:spAutoFit/>
          </a:bodyPr>
          <a:lstStyle/>
          <a:p>
            <a:pPr defTabSz="554038"/>
            <a:r>
              <a:rPr lang="cs-CZ" sz="3300" dirty="0">
                <a:solidFill>
                  <a:srgbClr val="040131"/>
                </a:solidFill>
                <a:latin typeface="Times New Roman" pitchFamily="18" charset="0"/>
              </a:rPr>
              <a:t> </a:t>
            </a:r>
            <a:r>
              <a:rPr lang="cs-CZ" sz="3300" dirty="0" smtClean="0">
                <a:solidFill>
                  <a:srgbClr val="040131"/>
                </a:solidFill>
                <a:latin typeface="Times New Roman" pitchFamily="18" charset="0"/>
              </a:rPr>
              <a:t>     </a:t>
            </a:r>
            <a:r>
              <a:rPr lang="cs-CZ" sz="3200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35 </a:t>
            </a:r>
            <a:r>
              <a:rPr lang="cs-CZ" sz="3200" dirty="0">
                <a:solidFill>
                  <a:srgbClr val="040131"/>
                </a:solidFill>
                <a:latin typeface="Comic Sans MS" panose="030F0702030302020204" pitchFamily="66" charset="0"/>
              </a:rPr>
              <a:t>g = </a:t>
            </a:r>
            <a:r>
              <a:rPr lang="cs-CZ" sz="3200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______________</a:t>
            </a:r>
            <a:endParaRPr lang="cs-CZ" sz="3200" dirty="0">
              <a:solidFill>
                <a:srgbClr val="040131"/>
              </a:solidFill>
              <a:latin typeface="Comic Sans MS" panose="030F0702030302020204" pitchFamily="66" charset="0"/>
            </a:endParaRPr>
          </a:p>
          <a:p>
            <a:pPr defTabSz="554038"/>
            <a:r>
              <a:rPr lang="cs-CZ" sz="3200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  450 </a:t>
            </a:r>
            <a:r>
              <a:rPr lang="cs-CZ" sz="3200" dirty="0">
                <a:solidFill>
                  <a:srgbClr val="040131"/>
                </a:solidFill>
                <a:latin typeface="Comic Sans MS" panose="030F0702030302020204" pitchFamily="66" charset="0"/>
              </a:rPr>
              <a:t>g = ______________</a:t>
            </a:r>
          </a:p>
          <a:p>
            <a:pPr defTabSz="554038"/>
            <a:r>
              <a:rPr lang="cs-CZ" sz="3200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9 876 </a:t>
            </a:r>
            <a:r>
              <a:rPr lang="cs-CZ" sz="3200" dirty="0">
                <a:solidFill>
                  <a:srgbClr val="040131"/>
                </a:solidFill>
                <a:latin typeface="Comic Sans MS" panose="030F0702030302020204" pitchFamily="66" charset="0"/>
              </a:rPr>
              <a:t>g = ______________</a:t>
            </a:r>
          </a:p>
          <a:p>
            <a:pPr defTabSz="554038"/>
            <a:r>
              <a:rPr lang="cs-CZ" sz="3200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0,031 </a:t>
            </a:r>
            <a:r>
              <a:rPr lang="cs-CZ" sz="3200" dirty="0">
                <a:solidFill>
                  <a:srgbClr val="040131"/>
                </a:solidFill>
                <a:latin typeface="Comic Sans MS" panose="030F0702030302020204" pitchFamily="66" charset="0"/>
              </a:rPr>
              <a:t>t</a:t>
            </a:r>
            <a:r>
              <a:rPr lang="cs-CZ" sz="3200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 </a:t>
            </a:r>
            <a:r>
              <a:rPr lang="cs-CZ" sz="3200" dirty="0">
                <a:solidFill>
                  <a:srgbClr val="040131"/>
                </a:solidFill>
                <a:latin typeface="Comic Sans MS" panose="030F0702030302020204" pitchFamily="66" charset="0"/>
              </a:rPr>
              <a:t>= </a:t>
            </a:r>
            <a:r>
              <a:rPr lang="cs-CZ" sz="3200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______________</a:t>
            </a:r>
            <a:endParaRPr lang="cs-CZ" sz="3200" dirty="0">
              <a:solidFill>
                <a:srgbClr val="040131"/>
              </a:solidFill>
              <a:latin typeface="Comic Sans MS" panose="030F0702030302020204" pitchFamily="66" charset="0"/>
            </a:endParaRPr>
          </a:p>
          <a:p>
            <a:pPr defTabSz="554038"/>
            <a:r>
              <a:rPr lang="cs-CZ" sz="3200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7,6 kg </a:t>
            </a:r>
            <a:r>
              <a:rPr lang="cs-CZ" sz="3200" dirty="0">
                <a:solidFill>
                  <a:srgbClr val="040131"/>
                </a:solidFill>
                <a:latin typeface="Comic Sans MS" panose="030F0702030302020204" pitchFamily="66" charset="0"/>
              </a:rPr>
              <a:t>+ 420,6 g + </a:t>
            </a:r>
            <a:r>
              <a:rPr lang="cs-CZ" sz="3200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330 </a:t>
            </a:r>
            <a:r>
              <a:rPr lang="cs-CZ" sz="3200" dirty="0">
                <a:solidFill>
                  <a:srgbClr val="040131"/>
                </a:solidFill>
                <a:latin typeface="Comic Sans MS" panose="030F0702030302020204" pitchFamily="66" charset="0"/>
              </a:rPr>
              <a:t>mg = </a:t>
            </a:r>
            <a:r>
              <a:rPr lang="cs-CZ" sz="3200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_____________</a:t>
            </a:r>
            <a:endParaRPr lang="cs-CZ" sz="3200" dirty="0">
              <a:solidFill>
                <a:srgbClr val="04013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23528" y="188640"/>
            <a:ext cx="6336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54038"/>
            <a:r>
              <a:rPr lang="cs-CZ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Vyjádři v kilogramech :</a:t>
            </a:r>
          </a:p>
        </p:txBody>
      </p:sp>
    </p:spTree>
    <p:extLst>
      <p:ext uri="{BB962C8B-B14F-4D97-AF65-F5344CB8AC3E}">
        <p14:creationId xmlns:p14="http://schemas.microsoft.com/office/powerpoint/2010/main" val="1728268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2"/>
          <p:cNvSpPr txBox="1">
            <a:spLocks noChangeArrowheads="1"/>
          </p:cNvSpPr>
          <p:nvPr/>
        </p:nvSpPr>
        <p:spPr bwMode="auto">
          <a:xfrm>
            <a:off x="119541" y="1037565"/>
            <a:ext cx="8844947" cy="2533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55468" tIns="27734" rIns="55468" bIns="27734">
            <a:spAutoFit/>
          </a:bodyPr>
          <a:lstStyle/>
          <a:p>
            <a:pPr defTabSz="554038"/>
            <a:r>
              <a:rPr lang="cs-CZ" sz="3300" dirty="0">
                <a:solidFill>
                  <a:srgbClr val="040131"/>
                </a:solidFill>
                <a:latin typeface="Times New Roman" pitchFamily="18" charset="0"/>
              </a:rPr>
              <a:t> </a:t>
            </a:r>
            <a:r>
              <a:rPr lang="cs-CZ" sz="3300" dirty="0" smtClean="0">
                <a:solidFill>
                  <a:srgbClr val="040131"/>
                </a:solidFill>
                <a:latin typeface="Times New Roman" pitchFamily="18" charset="0"/>
              </a:rPr>
              <a:t>     </a:t>
            </a:r>
            <a:r>
              <a:rPr lang="cs-CZ" sz="3200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35 </a:t>
            </a:r>
            <a:r>
              <a:rPr lang="cs-CZ" sz="3200" dirty="0">
                <a:solidFill>
                  <a:srgbClr val="040131"/>
                </a:solidFill>
                <a:latin typeface="Comic Sans MS" panose="030F0702030302020204" pitchFamily="66" charset="0"/>
              </a:rPr>
              <a:t>g = </a:t>
            </a:r>
            <a:r>
              <a:rPr lang="cs-CZ" sz="32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0,035</a:t>
            </a:r>
            <a:r>
              <a:rPr lang="cs-CZ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cs-CZ" sz="3200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kg</a:t>
            </a:r>
            <a:endParaRPr lang="cs-CZ" sz="3200" dirty="0">
              <a:solidFill>
                <a:srgbClr val="040131"/>
              </a:solidFill>
              <a:latin typeface="Comic Sans MS" panose="030F0702030302020204" pitchFamily="66" charset="0"/>
            </a:endParaRPr>
          </a:p>
          <a:p>
            <a:pPr defTabSz="554038"/>
            <a:r>
              <a:rPr lang="cs-CZ" sz="3200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  450 </a:t>
            </a:r>
            <a:r>
              <a:rPr lang="cs-CZ" sz="3200" dirty="0">
                <a:solidFill>
                  <a:srgbClr val="040131"/>
                </a:solidFill>
                <a:latin typeface="Comic Sans MS" panose="030F0702030302020204" pitchFamily="66" charset="0"/>
              </a:rPr>
              <a:t>g = </a:t>
            </a:r>
            <a:r>
              <a:rPr lang="cs-CZ" sz="32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0,450</a:t>
            </a:r>
            <a:r>
              <a:rPr lang="cs-CZ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cs-CZ" sz="3200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kg</a:t>
            </a:r>
            <a:endParaRPr lang="cs-CZ" sz="3200" dirty="0">
              <a:solidFill>
                <a:srgbClr val="040131"/>
              </a:solidFill>
              <a:latin typeface="Comic Sans MS" panose="030F0702030302020204" pitchFamily="66" charset="0"/>
            </a:endParaRPr>
          </a:p>
          <a:p>
            <a:pPr defTabSz="554038"/>
            <a:r>
              <a:rPr lang="cs-CZ" sz="3200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9 876 </a:t>
            </a:r>
            <a:r>
              <a:rPr lang="cs-CZ" sz="3200" dirty="0">
                <a:solidFill>
                  <a:srgbClr val="040131"/>
                </a:solidFill>
                <a:latin typeface="Comic Sans MS" panose="030F0702030302020204" pitchFamily="66" charset="0"/>
              </a:rPr>
              <a:t>g = </a:t>
            </a:r>
            <a:r>
              <a:rPr lang="cs-CZ" sz="32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9,876</a:t>
            </a:r>
            <a:r>
              <a:rPr lang="cs-CZ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cs-CZ" sz="3200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kg</a:t>
            </a:r>
          </a:p>
          <a:p>
            <a:pPr defTabSz="554038"/>
            <a:r>
              <a:rPr lang="cs-CZ" sz="3200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0,031 </a:t>
            </a:r>
            <a:r>
              <a:rPr lang="cs-CZ" sz="3200" dirty="0">
                <a:solidFill>
                  <a:srgbClr val="040131"/>
                </a:solidFill>
                <a:latin typeface="Comic Sans MS" panose="030F0702030302020204" pitchFamily="66" charset="0"/>
              </a:rPr>
              <a:t>t</a:t>
            </a:r>
            <a:r>
              <a:rPr lang="cs-CZ" sz="3200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 </a:t>
            </a:r>
            <a:r>
              <a:rPr lang="cs-CZ" sz="3200" dirty="0">
                <a:solidFill>
                  <a:srgbClr val="040131"/>
                </a:solidFill>
                <a:latin typeface="Comic Sans MS" panose="030F0702030302020204" pitchFamily="66" charset="0"/>
              </a:rPr>
              <a:t>= </a:t>
            </a:r>
            <a:r>
              <a:rPr lang="cs-CZ" sz="32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31</a:t>
            </a:r>
            <a:r>
              <a:rPr lang="cs-CZ" sz="3200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 kg</a:t>
            </a:r>
            <a:endParaRPr lang="cs-CZ" sz="3200" dirty="0">
              <a:solidFill>
                <a:srgbClr val="040131"/>
              </a:solidFill>
              <a:latin typeface="Comic Sans MS" panose="030F0702030302020204" pitchFamily="66" charset="0"/>
            </a:endParaRPr>
          </a:p>
          <a:p>
            <a:pPr defTabSz="554038"/>
            <a:r>
              <a:rPr lang="cs-CZ" sz="3200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7,6 kg </a:t>
            </a:r>
            <a:r>
              <a:rPr lang="cs-CZ" sz="3200" dirty="0">
                <a:solidFill>
                  <a:srgbClr val="040131"/>
                </a:solidFill>
                <a:latin typeface="Comic Sans MS" panose="030F0702030302020204" pitchFamily="66" charset="0"/>
              </a:rPr>
              <a:t>+ 420,6 g + </a:t>
            </a:r>
            <a:r>
              <a:rPr lang="cs-CZ" sz="3200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330 </a:t>
            </a:r>
            <a:r>
              <a:rPr lang="cs-CZ" sz="3200" dirty="0">
                <a:solidFill>
                  <a:srgbClr val="040131"/>
                </a:solidFill>
                <a:latin typeface="Comic Sans MS" panose="030F0702030302020204" pitchFamily="66" charset="0"/>
              </a:rPr>
              <a:t>mg </a:t>
            </a:r>
            <a:r>
              <a:rPr lang="cs-CZ" sz="3200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= </a:t>
            </a:r>
            <a:r>
              <a:rPr lang="cs-CZ" sz="3200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8,02093</a:t>
            </a:r>
            <a:r>
              <a:rPr lang="cs-CZ" sz="3200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cs-CZ" sz="3200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kg</a:t>
            </a:r>
            <a:r>
              <a:rPr lang="cs-CZ" sz="3200" u="sng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 </a:t>
            </a:r>
            <a:endParaRPr lang="cs-CZ" sz="4000" dirty="0">
              <a:solidFill>
                <a:srgbClr val="040131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323528" y="188640"/>
            <a:ext cx="63363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554038"/>
            <a:r>
              <a:rPr lang="cs-CZ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Zkontroluj:</a:t>
            </a:r>
            <a:endParaRPr lang="cs-CZ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8709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9873" y="230624"/>
            <a:ext cx="8229600" cy="983644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>
                <a:solidFill>
                  <a:srgbClr val="C00000"/>
                </a:solidFill>
                <a:latin typeface="Comic Sans MS" panose="030F0702030302020204" pitchFamily="66" charset="0"/>
              </a:rPr>
              <a:t>Vyjádři v gramech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712968" cy="4248472"/>
          </a:xfrm>
        </p:spPr>
        <p:txBody>
          <a:bodyPr>
            <a:normAutofit/>
          </a:bodyPr>
          <a:lstStyle/>
          <a:p>
            <a:pPr marL="0" indent="0" defTabSz="554038">
              <a:buNone/>
            </a:pPr>
            <a:r>
              <a:rPr lang="cs-CZ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   6 </a:t>
            </a:r>
            <a:r>
              <a:rPr lang="cs-CZ" dirty="0">
                <a:solidFill>
                  <a:srgbClr val="040131"/>
                </a:solidFill>
                <a:latin typeface="Comic Sans MS" panose="030F0702030302020204" pitchFamily="66" charset="0"/>
              </a:rPr>
              <a:t>mg = </a:t>
            </a:r>
            <a:r>
              <a:rPr lang="cs-CZ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______________</a:t>
            </a:r>
            <a:endParaRPr lang="cs-CZ" dirty="0">
              <a:solidFill>
                <a:srgbClr val="040131"/>
              </a:solidFill>
              <a:latin typeface="Comic Sans MS" panose="030F0702030302020204" pitchFamily="66" charset="0"/>
            </a:endParaRPr>
          </a:p>
          <a:p>
            <a:pPr marL="0" indent="0" defTabSz="554038">
              <a:buNone/>
            </a:pPr>
            <a:r>
              <a:rPr lang="cs-CZ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7,65 </a:t>
            </a:r>
            <a:r>
              <a:rPr lang="cs-CZ" dirty="0">
                <a:solidFill>
                  <a:srgbClr val="040131"/>
                </a:solidFill>
                <a:latin typeface="Comic Sans MS" panose="030F0702030302020204" pitchFamily="66" charset="0"/>
              </a:rPr>
              <a:t>kg = </a:t>
            </a:r>
            <a:r>
              <a:rPr lang="cs-CZ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______________</a:t>
            </a:r>
            <a:endParaRPr lang="cs-CZ" dirty="0">
              <a:solidFill>
                <a:srgbClr val="040131"/>
              </a:solidFill>
              <a:latin typeface="Comic Sans MS" panose="030F0702030302020204" pitchFamily="66" charset="0"/>
            </a:endParaRPr>
          </a:p>
          <a:p>
            <a:pPr marL="0" indent="0" defTabSz="554038">
              <a:buNone/>
            </a:pPr>
            <a:r>
              <a:rPr lang="cs-CZ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0,12 kg </a:t>
            </a:r>
            <a:r>
              <a:rPr lang="cs-CZ" dirty="0">
                <a:solidFill>
                  <a:srgbClr val="040131"/>
                </a:solidFill>
                <a:latin typeface="Comic Sans MS" panose="030F0702030302020204" pitchFamily="66" charset="0"/>
              </a:rPr>
              <a:t>= </a:t>
            </a:r>
            <a:r>
              <a:rPr lang="cs-CZ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______________</a:t>
            </a:r>
            <a:endParaRPr lang="cs-CZ" dirty="0">
              <a:solidFill>
                <a:srgbClr val="040131"/>
              </a:solidFill>
              <a:latin typeface="Comic Sans MS" panose="030F0702030302020204" pitchFamily="66" charset="0"/>
            </a:endParaRPr>
          </a:p>
          <a:p>
            <a:pPr marL="0" indent="0" defTabSz="554038">
              <a:buNone/>
            </a:pPr>
            <a:r>
              <a:rPr lang="cs-CZ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 838 </a:t>
            </a:r>
            <a:r>
              <a:rPr lang="cs-CZ" dirty="0">
                <a:solidFill>
                  <a:srgbClr val="040131"/>
                </a:solidFill>
                <a:latin typeface="Comic Sans MS" panose="030F0702030302020204" pitchFamily="66" charset="0"/>
              </a:rPr>
              <a:t>mg = </a:t>
            </a:r>
            <a:r>
              <a:rPr lang="cs-CZ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______________</a:t>
            </a:r>
            <a:endParaRPr lang="cs-CZ" dirty="0">
              <a:solidFill>
                <a:srgbClr val="040131"/>
              </a:solidFill>
              <a:latin typeface="Comic Sans MS" panose="030F0702030302020204" pitchFamily="66" charset="0"/>
            </a:endParaRPr>
          </a:p>
          <a:p>
            <a:pPr marL="0" indent="0" defTabSz="554038">
              <a:buNone/>
            </a:pPr>
            <a:r>
              <a:rPr lang="cs-CZ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0,8 </a:t>
            </a:r>
            <a:r>
              <a:rPr lang="cs-CZ" dirty="0">
                <a:solidFill>
                  <a:srgbClr val="040131"/>
                </a:solidFill>
                <a:latin typeface="Comic Sans MS" panose="030F0702030302020204" pitchFamily="66" charset="0"/>
              </a:rPr>
              <a:t>kg + </a:t>
            </a:r>
            <a:r>
              <a:rPr lang="cs-CZ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43,6 </a:t>
            </a:r>
            <a:r>
              <a:rPr lang="cs-CZ" dirty="0">
                <a:solidFill>
                  <a:srgbClr val="040131"/>
                </a:solidFill>
                <a:latin typeface="Comic Sans MS" panose="030F0702030302020204" pitchFamily="66" charset="0"/>
              </a:rPr>
              <a:t>g + </a:t>
            </a:r>
            <a:r>
              <a:rPr lang="cs-CZ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738 </a:t>
            </a:r>
            <a:r>
              <a:rPr lang="cs-CZ" dirty="0">
                <a:solidFill>
                  <a:srgbClr val="040131"/>
                </a:solidFill>
                <a:latin typeface="Comic Sans MS" panose="030F0702030302020204" pitchFamily="66" charset="0"/>
              </a:rPr>
              <a:t>mg = </a:t>
            </a:r>
            <a:r>
              <a:rPr lang="cs-CZ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____________</a:t>
            </a:r>
            <a:endParaRPr lang="cs-CZ" dirty="0">
              <a:solidFill>
                <a:srgbClr val="04013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8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49873" y="230624"/>
            <a:ext cx="8229600" cy="983644"/>
          </a:xfrm>
        </p:spPr>
        <p:txBody>
          <a:bodyPr>
            <a:normAutofit/>
          </a:bodyPr>
          <a:lstStyle/>
          <a:p>
            <a:pPr algn="l"/>
            <a:r>
              <a:rPr lang="cs-CZ" sz="3600" b="1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Zkontroluj:</a:t>
            </a:r>
            <a:endParaRPr lang="cs-CZ" sz="3600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712968" cy="4248472"/>
          </a:xfrm>
        </p:spPr>
        <p:txBody>
          <a:bodyPr>
            <a:normAutofit/>
          </a:bodyPr>
          <a:lstStyle/>
          <a:p>
            <a:pPr marL="0" indent="0" defTabSz="554038">
              <a:buNone/>
            </a:pPr>
            <a:r>
              <a:rPr lang="cs-CZ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   6 </a:t>
            </a:r>
            <a:r>
              <a:rPr lang="cs-CZ" dirty="0">
                <a:solidFill>
                  <a:srgbClr val="040131"/>
                </a:solidFill>
                <a:latin typeface="Comic Sans MS" panose="030F0702030302020204" pitchFamily="66" charset="0"/>
              </a:rPr>
              <a:t>mg = </a:t>
            </a:r>
            <a:r>
              <a:rPr lang="cs-CZ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0,006</a:t>
            </a:r>
            <a:r>
              <a:rPr lang="cs-CZ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 g</a:t>
            </a:r>
            <a:endParaRPr lang="cs-CZ" dirty="0">
              <a:solidFill>
                <a:srgbClr val="040131"/>
              </a:solidFill>
              <a:latin typeface="Comic Sans MS" panose="030F0702030302020204" pitchFamily="66" charset="0"/>
            </a:endParaRPr>
          </a:p>
          <a:p>
            <a:pPr marL="0" indent="0" defTabSz="554038">
              <a:buNone/>
            </a:pPr>
            <a:r>
              <a:rPr lang="cs-CZ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7,65 </a:t>
            </a:r>
            <a:r>
              <a:rPr lang="cs-CZ" dirty="0">
                <a:solidFill>
                  <a:srgbClr val="040131"/>
                </a:solidFill>
                <a:latin typeface="Comic Sans MS" panose="030F0702030302020204" pitchFamily="66" charset="0"/>
              </a:rPr>
              <a:t>kg = </a:t>
            </a:r>
            <a:r>
              <a:rPr lang="cs-CZ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7650</a:t>
            </a:r>
            <a:r>
              <a:rPr lang="cs-CZ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 g</a:t>
            </a:r>
            <a:endParaRPr lang="cs-CZ" dirty="0">
              <a:solidFill>
                <a:srgbClr val="040131"/>
              </a:solidFill>
              <a:latin typeface="Comic Sans MS" panose="030F0702030302020204" pitchFamily="66" charset="0"/>
            </a:endParaRPr>
          </a:p>
          <a:p>
            <a:pPr marL="0" indent="0" defTabSz="554038">
              <a:buNone/>
            </a:pPr>
            <a:r>
              <a:rPr lang="cs-CZ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0,12 kg </a:t>
            </a:r>
            <a:r>
              <a:rPr lang="cs-CZ" dirty="0">
                <a:solidFill>
                  <a:srgbClr val="040131"/>
                </a:solidFill>
                <a:latin typeface="Comic Sans MS" panose="030F0702030302020204" pitchFamily="66" charset="0"/>
              </a:rPr>
              <a:t>= </a:t>
            </a:r>
            <a:r>
              <a:rPr lang="cs-CZ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120</a:t>
            </a:r>
            <a:r>
              <a:rPr lang="cs-CZ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 g</a:t>
            </a:r>
            <a:endParaRPr lang="cs-CZ" dirty="0">
              <a:solidFill>
                <a:srgbClr val="040131"/>
              </a:solidFill>
              <a:latin typeface="Comic Sans MS" panose="030F0702030302020204" pitchFamily="66" charset="0"/>
            </a:endParaRPr>
          </a:p>
          <a:p>
            <a:pPr marL="0" indent="0" defTabSz="554038">
              <a:buNone/>
            </a:pPr>
            <a:r>
              <a:rPr lang="cs-CZ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 838 </a:t>
            </a:r>
            <a:r>
              <a:rPr lang="cs-CZ" dirty="0">
                <a:solidFill>
                  <a:srgbClr val="040131"/>
                </a:solidFill>
                <a:latin typeface="Comic Sans MS" panose="030F0702030302020204" pitchFamily="66" charset="0"/>
              </a:rPr>
              <a:t>mg = </a:t>
            </a:r>
            <a:r>
              <a:rPr lang="cs-CZ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0,838</a:t>
            </a:r>
            <a:r>
              <a:rPr lang="cs-CZ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cs-CZ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g</a:t>
            </a:r>
            <a:endParaRPr lang="cs-CZ" dirty="0">
              <a:solidFill>
                <a:srgbClr val="040131"/>
              </a:solidFill>
              <a:latin typeface="Comic Sans MS" panose="030F0702030302020204" pitchFamily="66" charset="0"/>
            </a:endParaRPr>
          </a:p>
          <a:p>
            <a:pPr marL="0" indent="0" defTabSz="554038">
              <a:buNone/>
            </a:pPr>
            <a:r>
              <a:rPr lang="cs-CZ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0,8 </a:t>
            </a:r>
            <a:r>
              <a:rPr lang="cs-CZ" dirty="0">
                <a:solidFill>
                  <a:srgbClr val="040131"/>
                </a:solidFill>
                <a:latin typeface="Comic Sans MS" panose="030F0702030302020204" pitchFamily="66" charset="0"/>
              </a:rPr>
              <a:t>kg + 43,6 g + </a:t>
            </a:r>
            <a:r>
              <a:rPr lang="cs-CZ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738 </a:t>
            </a:r>
            <a:r>
              <a:rPr lang="cs-CZ" dirty="0">
                <a:solidFill>
                  <a:srgbClr val="040131"/>
                </a:solidFill>
                <a:latin typeface="Comic Sans MS" panose="030F0702030302020204" pitchFamily="66" charset="0"/>
              </a:rPr>
              <a:t>mg = </a:t>
            </a:r>
            <a:r>
              <a:rPr lang="cs-CZ" u="sng" dirty="0" smtClean="0">
                <a:solidFill>
                  <a:srgbClr val="C00000"/>
                </a:solidFill>
                <a:latin typeface="Comic Sans MS" panose="030F0702030302020204" pitchFamily="66" charset="0"/>
              </a:rPr>
              <a:t>844,338</a:t>
            </a:r>
            <a:r>
              <a:rPr lang="cs-CZ" dirty="0" smtClean="0">
                <a:solidFill>
                  <a:srgbClr val="040131"/>
                </a:solidFill>
                <a:latin typeface="Comic Sans MS" panose="030F0702030302020204" pitchFamily="66" charset="0"/>
              </a:rPr>
              <a:t> g</a:t>
            </a:r>
            <a:endParaRPr lang="cs-CZ" dirty="0">
              <a:solidFill>
                <a:srgbClr val="04013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3535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36" name="Picture 220" descr="va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79" y="1700808"/>
            <a:ext cx="5218169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cs-CZ" dirty="0">
                <a:solidFill>
                  <a:srgbClr val="040131"/>
                </a:solidFill>
                <a:latin typeface="Comic Sans MS" panose="030F0702030302020204" pitchFamily="66" charset="0"/>
              </a:rPr>
              <a:t>K určování hmotnosti se užívají různé druhy vah:</a:t>
            </a:r>
            <a:endParaRPr lang="cs-CZ" dirty="0">
              <a:solidFill>
                <a:srgbClr val="04013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44824"/>
            <a:ext cx="3672408" cy="1614910"/>
          </a:xfrm>
        </p:spPr>
        <p:txBody>
          <a:bodyPr>
            <a:normAutofit/>
          </a:bodyPr>
          <a:lstStyle/>
          <a:p>
            <a:pPr marL="0" indent="0" defTabSz="554038">
              <a:buNone/>
            </a:pPr>
            <a:r>
              <a:rPr lang="cs-CZ" sz="4000" dirty="0">
                <a:solidFill>
                  <a:srgbClr val="C00000"/>
                </a:solidFill>
                <a:latin typeface="Comic Sans MS" panose="030F0702030302020204" pitchFamily="66" charset="0"/>
                <a:cs typeface="Arial" pitchFamily="34" charset="0"/>
              </a:rPr>
              <a:t>Laboratorní </a:t>
            </a:r>
            <a:endParaRPr lang="cs-CZ" sz="4000" dirty="0" smtClean="0">
              <a:solidFill>
                <a:srgbClr val="C00000"/>
              </a:solidFill>
              <a:latin typeface="Comic Sans MS" panose="030F0702030302020204" pitchFamily="66" charset="0"/>
              <a:cs typeface="Arial" pitchFamily="34" charset="0"/>
            </a:endParaRPr>
          </a:p>
          <a:p>
            <a:pPr marL="0" indent="0" defTabSz="554038">
              <a:buNone/>
            </a:pPr>
            <a:r>
              <a:rPr lang="cs-CZ" sz="4000" dirty="0" smtClean="0">
                <a:solidFill>
                  <a:srgbClr val="C00000"/>
                </a:solidFill>
                <a:latin typeface="Comic Sans MS" panose="030F0702030302020204" pitchFamily="66" charset="0"/>
                <a:cs typeface="Arial" pitchFamily="34" charset="0"/>
              </a:rPr>
              <a:t>váhy</a:t>
            </a:r>
            <a:endParaRPr lang="cs-CZ" sz="4000" dirty="0">
              <a:solidFill>
                <a:srgbClr val="C00000"/>
              </a:solidFill>
              <a:latin typeface="Comic Sans MS" panose="030F0702030302020204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684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943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36" grpId="0" build="p"/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351</Words>
  <Application>Microsoft Office PowerPoint</Application>
  <PresentationFormat>Předvádění na obrazovce (4:3)</PresentationFormat>
  <Paragraphs>60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Hmotnost těles </vt:lpstr>
      <vt:lpstr>Prezentace aplikace PowerPoint</vt:lpstr>
      <vt:lpstr>Prezentace aplikace PowerPoint</vt:lpstr>
      <vt:lpstr>PŘEVODY JEDNOTEK</vt:lpstr>
      <vt:lpstr>Prezentace aplikace PowerPoint</vt:lpstr>
      <vt:lpstr>Prezentace aplikace PowerPoint</vt:lpstr>
      <vt:lpstr>Vyjádři v gramech</vt:lpstr>
      <vt:lpstr>Zkontroluj:</vt:lpstr>
      <vt:lpstr>K určování hmotnosti se užívají různé druhy vah:</vt:lpstr>
      <vt:lpstr>Laboratorní váhy digitální</vt:lpstr>
      <vt:lpstr> Osobní váhy </vt:lpstr>
      <vt:lpstr>Prezentace aplikace PowerPoint</vt:lpstr>
      <vt:lpstr>Úloha: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Hmotnost těles</dc:title>
  <dc:creator>Eliška</dc:creator>
  <cp:lastModifiedBy>Eliška</cp:lastModifiedBy>
  <cp:revision>10</cp:revision>
  <dcterms:created xsi:type="dcterms:W3CDTF">2014-02-13T19:40:14Z</dcterms:created>
  <dcterms:modified xsi:type="dcterms:W3CDTF">2014-02-28T21:28:19Z</dcterms:modified>
</cp:coreProperties>
</file>