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F4EFFF"/>
    <a:srgbClr val="DFD2FE"/>
    <a:srgbClr val="E5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</a:t>
            </a:r>
            <a:r>
              <a:rPr lang="cs-CZ" sz="54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ěření objemu </a:t>
            </a:r>
            <a:endParaRPr lang="cs-CZ" sz="54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2013, leden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600400" cy="5061181"/>
          </a:xfrm>
          <a:prstGeom prst="rect">
            <a:avLst/>
          </a:prstGeom>
        </p:spPr>
      </p:pic>
      <p:cxnSp>
        <p:nvCxnSpPr>
          <p:cNvPr id="7" name="Přímá spojnice 6"/>
          <p:cNvCxnSpPr>
            <a:stCxn id="5" idx="1"/>
          </p:cNvCxnSpPr>
          <p:nvPr/>
        </p:nvCxnSpPr>
        <p:spPr>
          <a:xfrm flipV="1">
            <a:off x="683568" y="3284984"/>
            <a:ext cx="2592288" cy="823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528392" cy="5064545"/>
          </a:xfrm>
        </p:spPr>
      </p:pic>
      <p:cxnSp>
        <p:nvCxnSpPr>
          <p:cNvPr id="12" name="Přímá spojnice 11"/>
          <p:cNvCxnSpPr/>
          <p:nvPr/>
        </p:nvCxnSpPr>
        <p:spPr>
          <a:xfrm>
            <a:off x="5652120" y="1906751"/>
            <a:ext cx="20162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770228" y="600199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Obr. 1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87089" y="600199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Obr. 2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8820472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3.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Těleso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zavěšené na niti ponoříme </a:t>
            </a:r>
            <a:endParaRPr lang="cs-CZ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celé do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kapaliny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4. Určíme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objem kapaliny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 ponořeným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tělesem, výsledek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zapíšeme.  </a:t>
            </a:r>
            <a:endParaRPr lang="cs-CZ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Např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cs-CZ" sz="3600" baseline="-25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52 ml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(obr.2)</a:t>
            </a:r>
            <a:endParaRPr lang="cs-CZ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5.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Objem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tělesa určíme jako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rozdíl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objemů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:  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= V</a:t>
            </a:r>
            <a:r>
              <a:rPr lang="cs-CZ" sz="3600" baseline="-25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V</a:t>
            </a:r>
            <a:r>
              <a:rPr lang="cs-CZ" sz="3600" baseline="-25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cs-CZ" sz="36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</a:t>
            </a:r>
          </a:p>
          <a:p>
            <a:pPr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</a:t>
            </a:r>
            <a:endParaRPr lang="cs-CZ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tj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. 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= 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52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ml – 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47 ml = 5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ml</a:t>
            </a:r>
            <a:r>
              <a:rPr lang="cs-CZ" sz="3600" baseline="-25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sz="36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</a:p>
          <a:p>
            <a:pPr>
              <a:buNone/>
            </a:pPr>
            <a:r>
              <a:rPr lang="cs-CZ" sz="3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6. Odpověď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: 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</a:t>
            </a:r>
          </a:p>
          <a:p>
            <a:pPr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Objem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tělesa se 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rovná 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ml = 5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cm</a:t>
            </a:r>
            <a:r>
              <a:rPr lang="cs-CZ" sz="3600" baseline="30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Jaké odměrné nádoby používáte doma?</a:t>
            </a:r>
            <a:endParaRPr lang="cs-CZ" dirty="0">
              <a:solidFill>
                <a:srgbClr val="00184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484276" cy="331236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988840"/>
            <a:ext cx="2100189" cy="28002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</a:t>
            </a:r>
            <a:r>
              <a:rPr lang="cs-CZ" sz="1800" smtClean="0"/>
              <a:t>vlastní tvorba.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72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Měření objemu</a:t>
            </a:r>
            <a:endParaRPr lang="cs-CZ" sz="7200" b="1" spc="50" dirty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664"/>
            <a:ext cx="3505217" cy="554461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76672"/>
            <a:ext cx="4829409" cy="5649491"/>
          </a:xfrm>
        </p:spPr>
        <p:txBody>
          <a:bodyPr>
            <a:normAutofit/>
          </a:bodyPr>
          <a:lstStyle/>
          <a:p>
            <a:pPr marL="0" indent="0" defTabSz="512126">
              <a:buNone/>
            </a:pPr>
            <a:r>
              <a:rPr lang="cs-CZ" sz="4000" dirty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K měření </a:t>
            </a:r>
            <a:r>
              <a:rPr lang="cs-CZ" sz="4000" dirty="0" smtClean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objemu</a:t>
            </a:r>
          </a:p>
          <a:p>
            <a:pPr marL="0" indent="0" defTabSz="512126">
              <a:buNone/>
            </a:pPr>
            <a:r>
              <a:rPr lang="cs-CZ" sz="4000" dirty="0" smtClean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kapalných </a:t>
            </a:r>
            <a:r>
              <a:rPr lang="cs-CZ" sz="4000" dirty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a </a:t>
            </a:r>
            <a:endParaRPr lang="cs-CZ" sz="4000" dirty="0" smtClean="0">
              <a:solidFill>
                <a:srgbClr val="001848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defTabSz="512126">
              <a:buNone/>
            </a:pPr>
            <a:r>
              <a:rPr lang="cs-CZ" sz="4000" dirty="0" smtClean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pevných </a:t>
            </a:r>
            <a:r>
              <a:rPr lang="cs-CZ" sz="4000" dirty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těles </a:t>
            </a:r>
            <a:endParaRPr lang="cs-CZ" sz="4000" dirty="0" smtClean="0">
              <a:solidFill>
                <a:srgbClr val="001848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defTabSz="512126">
              <a:buNone/>
            </a:pPr>
            <a:r>
              <a:rPr lang="cs-CZ" sz="4000" dirty="0" smtClean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používáme </a:t>
            </a:r>
          </a:p>
          <a:p>
            <a:pPr marL="0" indent="0" defTabSz="512126">
              <a:buNone/>
            </a:pPr>
            <a:r>
              <a:rPr lang="cs-CZ" sz="4000" dirty="0" smtClean="0">
                <a:solidFill>
                  <a:srgbClr val="001848"/>
                </a:solidFill>
                <a:latin typeface="Comic Sans MS" panose="030F0702030302020204" pitchFamily="66" charset="0"/>
                <a:cs typeface="Times New Roman" pitchFamily="18" charset="0"/>
              </a:rPr>
              <a:t>odměrný válec.</a:t>
            </a:r>
            <a:endParaRPr lang="cs-CZ" sz="4000" dirty="0">
              <a:solidFill>
                <a:srgbClr val="001848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Zásady měření</a:t>
            </a:r>
            <a:endParaRPr lang="cs-CZ" sz="4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marL="742950" indent="-742950" defTabSz="512126">
              <a:buAutoNum type="arabicPeriod"/>
            </a:pP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vybereme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vhodný </a:t>
            </a:r>
            <a:endParaRPr lang="cs-CZ" sz="3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defTabSz="512126">
              <a:buNone/>
            </a:pP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   odměrný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válec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2232248" cy="29763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59847" cy="59286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51" y="3140968"/>
            <a:ext cx="2000087" cy="29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5"/>
            <a:ext cx="8363272" cy="5256584"/>
          </a:xfrm>
        </p:spPr>
        <p:txBody>
          <a:bodyPr>
            <a:noAutofit/>
          </a:bodyPr>
          <a:lstStyle/>
          <a:p>
            <a:pPr marL="0" indent="0" defTabSz="512126">
              <a:buNone/>
            </a:pPr>
            <a:r>
              <a:rPr lang="cs-CZ" sz="3600" b="1" dirty="0">
                <a:solidFill>
                  <a:srgbClr val="001848"/>
                </a:solidFill>
                <a:latin typeface="Comic Sans MS" pitchFamily="66" charset="0"/>
              </a:rPr>
              <a:t>Zjistíme:</a:t>
            </a:r>
          </a:p>
          <a:p>
            <a:pPr marL="0" indent="0" defTabSz="512126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2. v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jakých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jednotkách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je stupnice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  <a:p>
            <a:pPr marL="0" indent="0" defTabSz="512126">
              <a:buNone/>
            </a:pP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  odměrného válce;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defTabSz="512126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3. kolik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jednotek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odpovídá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1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dílku,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defTabSz="512126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   např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. 1 dílek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 2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ml;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defTabSz="512126">
              <a:buNone/>
            </a:pP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. jaký </a:t>
            </a:r>
            <a:r>
              <a:rPr lang="cs-CZ" sz="3600" dirty="0">
                <a:solidFill>
                  <a:srgbClr val="C00000"/>
                </a:solidFill>
                <a:latin typeface="Comic Sans MS" pitchFamily="66" charset="0"/>
              </a:rPr>
              <a:t>je měřící </a:t>
            </a: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rozsah stupnice. 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3097" y="2149910"/>
            <a:ext cx="5065177" cy="11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Postup měření:</a:t>
            </a:r>
            <a:endParaRPr lang="cs-CZ" b="1" dirty="0">
              <a:solidFill>
                <a:srgbClr val="001848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Kapalinu 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přelijeme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 odměrného válce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Určíme, ke které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čárce stupnice 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sahá hladina kapaliny ve válci.</a:t>
            </a:r>
          </a:p>
          <a:p>
            <a:pPr marL="514350" indent="-514350">
              <a:buAutoNum type="arabicPeriod"/>
            </a:pP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Odečteme na stupnici objem 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kapaliny   v příslušných jednotkách.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Je-li hladina mezi dvěma čárkami, </a:t>
            </a:r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zaokrouhlíme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objem na hodnotu, ke které je hladina blíže. 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Úkol 1:</a:t>
            </a:r>
            <a:endParaRPr lang="cs-CZ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6552728" cy="4525963"/>
          </a:xfrm>
        </p:spPr>
        <p:txBody>
          <a:bodyPr>
            <a:normAutofit/>
          </a:bodyPr>
          <a:lstStyle/>
          <a:p>
            <a:pPr marL="0" indent="0" defTabSz="606425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Zjisti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u přiděleného </a:t>
            </a:r>
            <a:endParaRPr lang="cs-CZ" sz="3600" dirty="0" smtClean="0">
              <a:solidFill>
                <a:srgbClr val="001848"/>
              </a:solidFill>
              <a:latin typeface="Comic Sans MS" panose="030F0702030302020204" pitchFamily="66" charset="0"/>
            </a:endParaRPr>
          </a:p>
          <a:p>
            <a:pPr marL="0" indent="0" defTabSz="606425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odměrného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válce </a:t>
            </a:r>
            <a:endParaRPr lang="cs-CZ" sz="3600" dirty="0" smtClean="0">
              <a:solidFill>
                <a:srgbClr val="001848"/>
              </a:solidFill>
              <a:latin typeface="Comic Sans MS" panose="030F0702030302020204" pitchFamily="66" charset="0"/>
            </a:endParaRPr>
          </a:p>
          <a:p>
            <a:pPr defTabSz="606425">
              <a:buFontTx/>
              <a:buChar char="-"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 </a:t>
            </a:r>
            <a:r>
              <a:rPr lang="cs-CZ" sz="3600" u="sng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měřící </a:t>
            </a:r>
            <a:r>
              <a:rPr lang="cs-CZ" sz="3600" u="sng" dirty="0">
                <a:solidFill>
                  <a:srgbClr val="001848"/>
                </a:solidFill>
                <a:latin typeface="Comic Sans MS" panose="030F0702030302020204" pitchFamily="66" charset="0"/>
              </a:rPr>
              <a:t>rozsah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,</a:t>
            </a:r>
          </a:p>
          <a:p>
            <a:pPr defTabSz="606425">
              <a:buFontTx/>
              <a:buChar char="-"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 </a:t>
            </a:r>
            <a:r>
              <a:rPr lang="cs-CZ" sz="3600" u="sng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hodnotu </a:t>
            </a:r>
            <a:r>
              <a:rPr lang="cs-CZ" sz="3600" u="sng" dirty="0">
                <a:solidFill>
                  <a:srgbClr val="001848"/>
                </a:solidFill>
                <a:latin typeface="Comic Sans MS" panose="030F0702030302020204" pitchFamily="66" charset="0"/>
              </a:rPr>
              <a:t>jednoho </a:t>
            </a:r>
            <a:r>
              <a:rPr lang="cs-CZ" sz="3600" u="sng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dílku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defTabSz="606425">
              <a:buNone/>
            </a:pP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V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álec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zakresli do 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sešitu.</a:t>
            </a:r>
            <a:endParaRPr lang="cs-CZ" sz="3600" dirty="0">
              <a:solidFill>
                <a:srgbClr val="00184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88" y="188640"/>
            <a:ext cx="30806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Úkol 2:</a:t>
            </a:r>
            <a:endParaRPr lang="cs-CZ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Změř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objem kapaliny </a:t>
            </a:r>
            <a:endParaRPr lang="cs-CZ" sz="3600" dirty="0" smtClean="0">
              <a:solidFill>
                <a:srgbClr val="001848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v odměrném válci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, </a:t>
            </a:r>
            <a:endParaRPr lang="cs-CZ" sz="3600" dirty="0" smtClean="0">
              <a:solidFill>
                <a:srgbClr val="001848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výsledek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zapiš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N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apř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.   </a:t>
            </a:r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 = </a:t>
            </a:r>
            <a:r>
              <a:rPr lang="cs-CZ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79 </a:t>
            </a:r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ml </a:t>
            </a:r>
            <a:b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/>
            </a:r>
            <a:b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</a:br>
            <a:r>
              <a:rPr lang="cs-CZ" sz="3600" b="1" dirty="0">
                <a:solidFill>
                  <a:srgbClr val="001848"/>
                </a:solidFill>
                <a:latin typeface="Comic Sans MS" panose="030F0702030302020204" pitchFamily="66" charset="0"/>
              </a:rPr>
              <a:t>Odchylka měření 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je rovna </a:t>
            </a:r>
            <a:r>
              <a:rPr lang="cs-CZ" sz="3600" b="1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polovině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jednoho </a:t>
            </a:r>
            <a:r>
              <a:rPr lang="cs-CZ" sz="3600" b="1" dirty="0">
                <a:solidFill>
                  <a:srgbClr val="001848"/>
                </a:solidFill>
                <a:latin typeface="Comic Sans MS" panose="030F0702030302020204" pitchFamily="66" charset="0"/>
              </a:rPr>
              <a:t>dílku</a:t>
            </a:r>
            <a:r>
              <a:rPr lang="cs-CZ" sz="3600" dirty="0">
                <a:solidFill>
                  <a:srgbClr val="001848"/>
                </a:solidFill>
                <a:latin typeface="Comic Sans MS" panose="030F0702030302020204" pitchFamily="66" charset="0"/>
              </a:rPr>
              <a:t>, </a:t>
            </a: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např. 0,5 ml, je-li 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rgbClr val="001848"/>
                </a:solidFill>
                <a:latin typeface="Comic Sans MS" panose="030F0702030302020204" pitchFamily="66" charset="0"/>
              </a:rPr>
              <a:t>nejmenší dílek 1 ml.</a:t>
            </a:r>
            <a:endParaRPr lang="cs-CZ" sz="3600" dirty="0">
              <a:solidFill>
                <a:srgbClr val="00184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880320" cy="3696411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6444208" y="2264870"/>
            <a:ext cx="1872208" cy="84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63120" y="481334"/>
            <a:ext cx="9295507" cy="4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96" tIns="25598" rIns="51196" bIns="25598">
            <a:spAutoFit/>
          </a:bodyPr>
          <a:lstStyle/>
          <a:p>
            <a:pPr defTabSz="512126"/>
            <a:endParaRPr lang="cs-CZ" sz="27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001848"/>
                </a:solidFill>
                <a:latin typeface="Comic Sans MS" panose="030F0702030302020204" pitchFamily="66" charset="0"/>
              </a:rPr>
              <a:t>Měření objemu pevného tělesa</a:t>
            </a:r>
          </a:p>
        </p:txBody>
      </p:sp>
      <p:sp>
        <p:nvSpPr>
          <p:cNvPr id="25604" name="Rectangle 12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 Vybereme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vhodný odměrný válec.</a:t>
            </a:r>
          </a:p>
          <a:p>
            <a:pPr marL="0" indent="0" eaLnBrk="1" hangingPunct="1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 Do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válce nalijeme kapalinu </a:t>
            </a:r>
            <a:endParaRPr lang="cs-CZ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(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nejčastěji vodu), odměříme její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buNone/>
            </a:pP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objem 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a zapíšeme.   </a:t>
            </a:r>
            <a:endParaRPr lang="cs-CZ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Např</a:t>
            </a:r>
            <a:r>
              <a:rPr lang="cs-CZ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cs-CZ" sz="3600" baseline="-250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cs-CZ" sz="36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cs-CZ" sz="36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47 ml  </a:t>
            </a:r>
            <a:r>
              <a:rPr lang="cs-CZ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(obr.1)</a:t>
            </a:r>
            <a:endParaRPr lang="cs-CZ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sz="2700" b="1" i="1" dirty="0"/>
          </a:p>
          <a:p>
            <a:pPr lvl="3" eaLnBrk="1" hangingPunct="1"/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40478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4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351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Měření objemu </vt:lpstr>
      <vt:lpstr>Měření objemu</vt:lpstr>
      <vt:lpstr>Prezentace aplikace PowerPoint</vt:lpstr>
      <vt:lpstr>Zásady měření</vt:lpstr>
      <vt:lpstr>Prezentace aplikace PowerPoint</vt:lpstr>
      <vt:lpstr>Postup měření:</vt:lpstr>
      <vt:lpstr>Úkol 1:</vt:lpstr>
      <vt:lpstr>Úkol 2:</vt:lpstr>
      <vt:lpstr>Měření objemu pevného tělesa</vt:lpstr>
      <vt:lpstr>Prezentace aplikace PowerPoint</vt:lpstr>
      <vt:lpstr>Prezentace aplikace PowerPoint</vt:lpstr>
      <vt:lpstr>Prezentace aplikace PowerPoint</vt:lpstr>
      <vt:lpstr>Jaké odměrné nádoby používáte doma?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objemu</dc:title>
  <dc:creator>Eliška</dc:creator>
  <cp:lastModifiedBy>Eliška</cp:lastModifiedBy>
  <cp:revision>22</cp:revision>
  <dcterms:created xsi:type="dcterms:W3CDTF">2014-02-07T20:41:16Z</dcterms:created>
  <dcterms:modified xsi:type="dcterms:W3CDTF">2014-02-28T21:26:59Z</dcterms:modified>
</cp:coreProperties>
</file>