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6" r:id="rId11"/>
    <p:sldId id="268" r:id="rId12"/>
    <p:sldId id="269" r:id="rId13"/>
    <p:sldId id="25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DAFE"/>
    <a:srgbClr val="001848"/>
    <a:srgbClr val="600060"/>
    <a:srgbClr val="660066"/>
    <a:srgbClr val="CC0000"/>
    <a:srgbClr val="F6CEFE"/>
    <a:srgbClr val="E0BBFB"/>
    <a:srgbClr val="C685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2185" autoAdjust="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DAFE">
            <a:alpha val="4980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lker.com/cliparts/3/0/3/8/1194986541442028018ea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124745"/>
            <a:ext cx="7772400" cy="1296144"/>
          </a:xfrm>
        </p:spPr>
        <p:txBody>
          <a:bodyPr>
            <a:normAutofit/>
          </a:bodyPr>
          <a:lstStyle/>
          <a:p>
            <a:r>
              <a:rPr lang="cs-CZ" sz="5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Jednotky objemu </a:t>
            </a:r>
            <a:endParaRPr lang="cs-CZ" sz="54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47664" y="2924944"/>
            <a:ext cx="6400800" cy="1152128"/>
          </a:xfrm>
        </p:spPr>
        <p:txBody>
          <a:bodyPr/>
          <a:lstStyle/>
          <a:p>
            <a:r>
              <a:rPr lang="cs-CZ" sz="2000" dirty="0" smtClean="0">
                <a:solidFill>
                  <a:srgbClr val="002060"/>
                </a:solidFill>
              </a:rPr>
              <a:t>Autor: Mgr. Eliška Vokáčová</a:t>
            </a:r>
          </a:p>
          <a:p>
            <a:r>
              <a:rPr lang="cs-CZ" sz="2000" dirty="0" smtClean="0">
                <a:solidFill>
                  <a:srgbClr val="002060"/>
                </a:solidFill>
              </a:rPr>
              <a:t>Gymnázium K. V. Raise, Hlinsko, Adámkova 55</a:t>
            </a:r>
          </a:p>
          <a:p>
            <a:r>
              <a:rPr lang="cs-CZ" sz="2000" dirty="0" smtClean="0">
                <a:solidFill>
                  <a:srgbClr val="002060"/>
                </a:solidFill>
              </a:rPr>
              <a:t>2013, leden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562" y="4218078"/>
            <a:ext cx="643890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Přímá spojnice 4"/>
          <p:cNvCxnSpPr/>
          <p:nvPr/>
        </p:nvCxnSpPr>
        <p:spPr>
          <a:xfrm>
            <a:off x="1763688" y="4221088"/>
            <a:ext cx="58326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509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5617"/>
            <a:ext cx="8229600" cy="1143000"/>
          </a:xfrm>
        </p:spPr>
        <p:txBody>
          <a:bodyPr/>
          <a:lstStyle/>
          <a:p>
            <a:pPr algn="l"/>
            <a:r>
              <a:rPr lang="cs-CZ" b="1" dirty="0" smtClean="0">
                <a:solidFill>
                  <a:srgbClr val="001848"/>
                </a:solidFill>
                <a:latin typeface="Comic Sans MS" panose="030F0702030302020204" pitchFamily="66" charset="0"/>
              </a:rPr>
              <a:t>Převeďte:</a:t>
            </a:r>
            <a:endParaRPr lang="cs-CZ" b="1" dirty="0">
              <a:solidFill>
                <a:srgbClr val="001848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196752"/>
            <a:ext cx="8136904" cy="5040560"/>
          </a:xfrm>
        </p:spPr>
        <p:txBody>
          <a:bodyPr>
            <a:normAutofit/>
          </a:bodyPr>
          <a:lstStyle/>
          <a:p>
            <a:pPr marL="0" indent="0" defTabSz="512126">
              <a:buNone/>
            </a:pP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54 cm</a:t>
            </a:r>
            <a:r>
              <a:rPr lang="cs-CZ" sz="3600" b="1" baseline="30000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= 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.......... dm</a:t>
            </a:r>
            <a:r>
              <a:rPr lang="cs-CZ" sz="3600" b="1" baseline="30000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endParaRPr lang="cs-CZ" sz="3600" b="1" baseline="30000" dirty="0">
              <a:solidFill>
                <a:srgbClr val="800000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pPr marL="0" indent="0" defTabSz="512126">
              <a:buNone/>
            </a:pP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350 cm</a:t>
            </a:r>
            <a:r>
              <a:rPr lang="cs-CZ" sz="3600" b="1" baseline="30000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= 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.......... m</a:t>
            </a:r>
            <a:r>
              <a:rPr lang="cs-CZ" sz="3600" b="1" baseline="30000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endParaRPr lang="cs-CZ" sz="3600" b="1" baseline="30000" dirty="0">
              <a:solidFill>
                <a:srgbClr val="800000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pPr marL="0" indent="0" defTabSz="512126">
              <a:buNone/>
            </a:pP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7 300 dm</a:t>
            </a:r>
            <a:r>
              <a:rPr lang="cs-CZ" sz="3600" b="1" baseline="30000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= 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.......... m</a:t>
            </a:r>
            <a:r>
              <a:rPr lang="cs-CZ" sz="3600" b="1" baseline="30000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endParaRPr lang="cs-CZ" sz="3600" b="1" baseline="30000" dirty="0">
              <a:solidFill>
                <a:srgbClr val="800000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pPr marL="0" indent="0" defTabSz="512126">
              <a:buNone/>
            </a:pP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0,05 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l = 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.......... 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ml</a:t>
            </a:r>
          </a:p>
          <a:p>
            <a:pPr marL="0" indent="0" defTabSz="512126">
              <a:buNone/>
            </a:pP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6,9 m</a:t>
            </a:r>
            <a:r>
              <a:rPr lang="cs-CZ" sz="3600" b="1" baseline="30000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= .......... l</a:t>
            </a:r>
          </a:p>
          <a:p>
            <a:pPr marL="0" indent="0" defTabSz="512126">
              <a:buNone/>
            </a:pP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45 500 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ml = 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.......... m</a:t>
            </a:r>
            <a:r>
              <a:rPr lang="cs-CZ" sz="3600" b="1" baseline="30000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endParaRPr lang="cs-CZ" sz="3600" b="1" baseline="30000" dirty="0">
              <a:solidFill>
                <a:srgbClr val="800000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pPr marL="0" indent="0" defTabSz="512126">
              <a:buNone/>
            </a:pPr>
            <a:endParaRPr lang="cs-CZ" sz="3600" b="1" i="1" baseline="30000" dirty="0">
              <a:solidFill>
                <a:srgbClr val="80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17288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25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750"/>
                            </p:stCondLst>
                            <p:childTnLst>
                              <p:par>
                                <p:cTn id="3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143000"/>
          </a:xfrm>
        </p:spPr>
        <p:txBody>
          <a:bodyPr/>
          <a:lstStyle/>
          <a:p>
            <a:pPr algn="l"/>
            <a:r>
              <a:rPr lang="cs-CZ" b="1" dirty="0" smtClean="0">
                <a:solidFill>
                  <a:srgbClr val="001848"/>
                </a:solidFill>
                <a:latin typeface="Comic Sans MS" panose="030F0702030302020204" pitchFamily="66" charset="0"/>
              </a:rPr>
              <a:t>Kontrolujte:</a:t>
            </a:r>
            <a:endParaRPr lang="cs-CZ" b="1" dirty="0">
              <a:solidFill>
                <a:srgbClr val="001848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5328592"/>
          </a:xfrm>
        </p:spPr>
        <p:txBody>
          <a:bodyPr>
            <a:normAutofit/>
          </a:bodyPr>
          <a:lstStyle/>
          <a:p>
            <a:pPr marL="0" indent="0" defTabSz="512126">
              <a:buNone/>
            </a:pP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54 cm</a:t>
            </a:r>
            <a:r>
              <a:rPr lang="cs-CZ" sz="3600" b="1" baseline="30000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= </a:t>
            </a:r>
            <a:r>
              <a:rPr lang="cs-CZ" sz="3600" b="1" dirty="0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itchFamily="18" charset="0"/>
              </a:rPr>
              <a:t>0,054 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dm</a:t>
            </a:r>
            <a:r>
              <a:rPr lang="cs-CZ" sz="3600" b="1" baseline="30000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endParaRPr lang="cs-CZ" sz="3600" b="1" baseline="30000" dirty="0">
              <a:solidFill>
                <a:srgbClr val="800000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pPr marL="0" indent="0" defTabSz="512126">
              <a:buNone/>
            </a:pP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350 cm</a:t>
            </a:r>
            <a:r>
              <a:rPr lang="cs-CZ" sz="3600" b="1" baseline="30000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= </a:t>
            </a:r>
            <a:r>
              <a:rPr lang="cs-CZ" sz="3600" b="1" dirty="0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itchFamily="18" charset="0"/>
              </a:rPr>
              <a:t>0,000 350 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m</a:t>
            </a:r>
            <a:r>
              <a:rPr lang="cs-CZ" sz="3600" b="1" baseline="30000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endParaRPr lang="cs-CZ" sz="3600" b="1" baseline="30000" dirty="0">
              <a:solidFill>
                <a:srgbClr val="800000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pPr marL="0" indent="0" defTabSz="512126">
              <a:buNone/>
            </a:pP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7 300 dm</a:t>
            </a:r>
            <a:r>
              <a:rPr lang="cs-CZ" sz="3600" b="1" baseline="30000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= </a:t>
            </a:r>
            <a:r>
              <a:rPr lang="cs-CZ" sz="3600" b="1" dirty="0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itchFamily="18" charset="0"/>
              </a:rPr>
              <a:t>7,3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m</a:t>
            </a:r>
            <a:r>
              <a:rPr lang="cs-CZ" sz="3600" b="1" baseline="30000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</a:p>
          <a:p>
            <a:pPr marL="0" indent="0" defTabSz="512126">
              <a:buNone/>
            </a:pP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0,05 l = </a:t>
            </a:r>
            <a:r>
              <a:rPr lang="cs-CZ" sz="3600" b="1" dirty="0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itchFamily="18" charset="0"/>
              </a:rPr>
              <a:t>50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ml</a:t>
            </a:r>
          </a:p>
          <a:p>
            <a:pPr marL="0" indent="0" defTabSz="512126">
              <a:buNone/>
            </a:pP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6,9 m</a:t>
            </a:r>
            <a:r>
              <a:rPr lang="cs-CZ" sz="3600" b="1" baseline="30000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= </a:t>
            </a:r>
            <a:r>
              <a:rPr lang="cs-CZ" sz="3600" b="1" dirty="0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itchFamily="18" charset="0"/>
              </a:rPr>
              <a:t>6 900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l</a:t>
            </a:r>
          </a:p>
          <a:p>
            <a:pPr marL="0" indent="0" defTabSz="512126">
              <a:buNone/>
            </a:pP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45 500 ml = </a:t>
            </a:r>
            <a:r>
              <a:rPr lang="cs-CZ" sz="3600" b="1" dirty="0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itchFamily="18" charset="0"/>
              </a:rPr>
              <a:t>0,045 500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m</a:t>
            </a:r>
            <a:r>
              <a:rPr lang="cs-CZ" sz="3600" b="1" baseline="30000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775971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229600" cy="1143000"/>
          </a:xfrm>
        </p:spPr>
        <p:txBody>
          <a:bodyPr/>
          <a:lstStyle/>
          <a:p>
            <a:pPr algn="l"/>
            <a:r>
              <a:rPr lang="cs-CZ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Úkol:</a:t>
            </a:r>
            <a:endParaRPr lang="cs-CZ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4000" dirty="0" smtClean="0">
                <a:solidFill>
                  <a:srgbClr val="001848"/>
                </a:solidFill>
                <a:latin typeface="Comic Sans MS" panose="030F0702030302020204" pitchFamily="66" charset="0"/>
              </a:rPr>
              <a:t>Zjisti objem pěti různých nádob tekutých potravin (např. jogurtu, lahve octa, kečupu, …). </a:t>
            </a:r>
            <a:endParaRPr lang="cs-CZ" sz="4000" dirty="0">
              <a:solidFill>
                <a:srgbClr val="001848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6912"/>
            <a:ext cx="1610443" cy="3610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98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>
            <a:normAutofit/>
          </a:bodyPr>
          <a:lstStyle/>
          <a:p>
            <a:endParaRPr lang="cs-CZ" sz="1800" dirty="0" smtClean="0">
              <a:hlinkClick r:id="rId2"/>
            </a:endParaRPr>
          </a:p>
          <a:p>
            <a:r>
              <a:rPr lang="cs-CZ" sz="1800" dirty="0" smtClean="0"/>
              <a:t>KOLÁŘOVÁ, Růžena a BOHUNĚK, Jiří. Fyzika pro 6. ročník základní školy. Dotisk 2. vydání. Nakladatelství  Prometheus, spol. s r. o., Praha 4, 2006. Učebnice pro základní školy. ISBN 80-7196-146-5.</a:t>
            </a:r>
          </a:p>
          <a:p>
            <a:pPr>
              <a:buNone/>
            </a:pPr>
            <a:endParaRPr lang="cs-CZ" sz="1800" dirty="0" smtClean="0"/>
          </a:p>
          <a:p>
            <a:r>
              <a:rPr lang="cs-CZ" sz="1800" dirty="0" smtClean="0"/>
              <a:t>Zdroj obrázků: vlastní tvorba.</a:t>
            </a:r>
          </a:p>
          <a:p>
            <a:pPr marL="0" indent="0">
              <a:buNone/>
            </a:pP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971600" y="1340768"/>
            <a:ext cx="72008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886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539552" y="620687"/>
            <a:ext cx="7918346" cy="908973"/>
          </a:xfrm>
          <a:prstGeom prst="rect">
            <a:avLst/>
          </a:prstGeom>
          <a:noFill/>
        </p:spPr>
        <p:txBody>
          <a:bodyPr wrap="square" lIns="77221" tIns="38611" rIns="77221" bIns="38611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cs-CZ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JEDNOTKY OBJEMU</a:t>
            </a:r>
            <a:endParaRPr lang="cs-CZ" sz="54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anose="030F0702030302020204" pitchFamily="66" charset="0"/>
              <a:cs typeface="Times New Roman" pitchFamily="18" charset="0"/>
            </a:endParaRPr>
          </a:p>
        </p:txBody>
      </p:sp>
      <p:sp>
        <p:nvSpPr>
          <p:cNvPr id="5" name="Krychle 4"/>
          <p:cNvSpPr/>
          <p:nvPr/>
        </p:nvSpPr>
        <p:spPr>
          <a:xfrm>
            <a:off x="2699792" y="2348880"/>
            <a:ext cx="3239093" cy="320527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25485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rychle 1"/>
          <p:cNvSpPr/>
          <p:nvPr/>
        </p:nvSpPr>
        <p:spPr>
          <a:xfrm>
            <a:off x="4612851" y="1340768"/>
            <a:ext cx="4301966" cy="4280484"/>
          </a:xfrm>
          <a:prstGeom prst="cub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539552" y="404663"/>
            <a:ext cx="7763306" cy="4114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196" tIns="25598" rIns="51196" bIns="25598">
            <a:spAutoFit/>
          </a:bodyPr>
          <a:lstStyle/>
          <a:p>
            <a:pPr defTabSz="512126"/>
            <a:r>
              <a:rPr lang="cs-CZ" sz="4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Times New Roman" pitchFamily="18" charset="0"/>
              </a:rPr>
              <a:t>Fyzikální </a:t>
            </a:r>
            <a:r>
              <a:rPr lang="cs-CZ" sz="4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Times New Roman" pitchFamily="18" charset="0"/>
              </a:rPr>
              <a:t>veličina </a:t>
            </a:r>
            <a:r>
              <a:rPr lang="cs-CZ" sz="4400" b="1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objem</a:t>
            </a:r>
            <a:r>
              <a:rPr lang="cs-CZ" sz="4400" b="1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cs-CZ" sz="4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Times New Roman" pitchFamily="18" charset="0"/>
              </a:rPr>
              <a:t>se</a:t>
            </a:r>
            <a:r>
              <a:rPr lang="cs-CZ" sz="4400" b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cs-CZ" sz="4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Times New Roman" pitchFamily="18" charset="0"/>
              </a:rPr>
              <a:t>značí: </a:t>
            </a:r>
            <a:r>
              <a:rPr lang="cs-CZ" sz="4400" b="1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V</a:t>
            </a:r>
          </a:p>
          <a:p>
            <a:pPr defTabSz="512126"/>
            <a:endParaRPr lang="cs-CZ" sz="4400" b="1" dirty="0">
              <a:solidFill>
                <a:srgbClr val="800080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pPr defTabSz="512126"/>
            <a:r>
              <a:rPr lang="cs-CZ" sz="4400" dirty="0">
                <a:solidFill>
                  <a:srgbClr val="001848"/>
                </a:solidFill>
                <a:latin typeface="Comic Sans MS" panose="030F0702030302020204" pitchFamily="66" charset="0"/>
                <a:cs typeface="Times New Roman" pitchFamily="18" charset="0"/>
              </a:rPr>
              <a:t>Základní jednotka objemu : </a:t>
            </a:r>
            <a:r>
              <a:rPr lang="cs-CZ" sz="4400" b="1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krychlový metr</a:t>
            </a:r>
            <a:r>
              <a:rPr lang="cs-CZ" sz="4400" dirty="0">
                <a:solidFill>
                  <a:srgbClr val="001848"/>
                </a:solidFill>
                <a:latin typeface="Comic Sans MS" panose="030F0702030302020204" pitchFamily="66" charset="0"/>
                <a:cs typeface="Times New Roman" pitchFamily="18" charset="0"/>
              </a:rPr>
              <a:t>, značka </a:t>
            </a:r>
            <a:r>
              <a:rPr lang="cs-CZ" sz="4400" b="1" dirty="0" smtClean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m³</a:t>
            </a:r>
            <a:r>
              <a:rPr lang="cs-CZ" sz="4400" b="1" dirty="0" smtClean="0">
                <a:solidFill>
                  <a:srgbClr val="001848"/>
                </a:solidFill>
                <a:latin typeface="Comic Sans MS" panose="030F0702030302020204" pitchFamily="66" charset="0"/>
                <a:cs typeface="Times New Roman" pitchFamily="18" charset="0"/>
              </a:rPr>
              <a:t>.</a:t>
            </a:r>
            <a:r>
              <a:rPr lang="cs-CZ" sz="4400" dirty="0" smtClean="0">
                <a:solidFill>
                  <a:srgbClr val="001848"/>
                </a:solidFill>
                <a:latin typeface="Comic Sans MS" panose="030F0702030302020204" pitchFamily="66" charset="0"/>
                <a:cs typeface="Times New Roman" pitchFamily="18" charset="0"/>
              </a:rPr>
              <a:t> </a:t>
            </a:r>
            <a:endParaRPr lang="cs-CZ" sz="4400" dirty="0">
              <a:solidFill>
                <a:srgbClr val="001848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pPr defTabSz="512126"/>
            <a:endParaRPr lang="cs-CZ" sz="4400" dirty="0">
              <a:solidFill>
                <a:srgbClr val="001848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98646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15080" y="571165"/>
            <a:ext cx="8505392" cy="452507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cs-CZ" sz="4600" b="1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Krychlový metr</a:t>
            </a:r>
            <a:r>
              <a:rPr lang="cs-CZ" sz="4600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cs-CZ" sz="4600" dirty="0">
                <a:solidFill>
                  <a:srgbClr val="001848"/>
                </a:solidFill>
                <a:latin typeface="Comic Sans MS" panose="030F0702030302020204" pitchFamily="66" charset="0"/>
                <a:cs typeface="Times New Roman" pitchFamily="18" charset="0"/>
              </a:rPr>
              <a:t>je objem krychle s hranou délky jeden metr.</a:t>
            </a:r>
          </a:p>
          <a:p>
            <a:pPr marL="0" indent="0" eaLnBrk="1" hangingPunct="1">
              <a:buNone/>
            </a:pPr>
            <a:endParaRPr lang="cs-CZ" sz="4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AutoShape 6" descr="data:image/jpeg;base64,/9j/4AAQSkZJRgABAQAAAQABAAD/2wCEAAkGBhANDxAQEhEUDw4RDhYUEBAQDhIQEBEPFBQVFBUQEhIXIyoeGBkkHBQTIDshIycpLC84Fh4xQTAqNSYrLC0BCQoKDgwOGg8PGiofHyQqKi01LDUqNSosLDUuLCksLC0pLiwpKSkpKSwsKi4pLCwsLCksNCwsNCwsLCwsNCwtKf/AABEIAM8A8wMBIgACEQEDEQH/xAAbAAEAAgMBAQAAAAAAAAAAAAAABQYBBAcDAv/EAEgQAAEDAgMEAwsICAYDAQAAAAEAAgMEEQUSIQYTMUEWIlEUMlJTYXGBkZOi0RUjMzRUkrLSJEJjcnOClKEHNXSxs8Nig+FD/8QAGgEBAAMBAQEAAAAAAAAAAAAAAAECAwQFBv/EADERAAIBAgIGCgICAwAAAAAAAAABAhESA1EEEyExQWEUMlJxgZHB0eHwobEzgiIjNP/aAAwDAQACEQMRAD8A7iiIgCjMTx1kEkcIa6WoluWQstmyjjI4nRrR2n0XUmqZGxzNoXl/CWgG4JGlmkZmg9oOY+lUnJqlMzPEk40pxdCdp8dvMKeWMwVDoy+NjnNcyVo77dyDiRzBAPO1lnZ3GxXQCbIY7ve3KXBx6jy29x5lBbYtc/EMIaz6RtS95tqREAzMT5OSg8OifDhLqyOWVk8FRIY2NlO5f+kEGN0XeuzXtci/DVZaxqTWVfT3MXiyU2uCr6e50dkr945pZaMNaWyZwczjfM0s4i2mvO69rqmuxeaKrxRwLnCLDY5o4S4uY2TI9xDW8rkBemGQVZlpagSMEEjLTA10s4nD2gsfGxzA1jhYnq20J7FosQ0WLwp9rQt2YIHLnPdMzcP7qFRNvosSLG3meWGM1e7LXs4PGU21vblZWHDi6DFJKcSSSRPoWzESyuktLvnRkszd6CLaDTQaKFiVpsIWNWmzL8kliONbippIMmbul72h+a2QxsL9W872UnmVR21qXQ1WGyMjMz2PqHNjbbM8inOguvDHKjLh0c8FTK/e1MDt6Jn6h8oDmhpJyt1Iy8rWN7JrKN8vZDW0ck+Hsi65gl1UsRiOG1FNPvpnUb3uinbLUSSMjfJrHMcx729266DMF84nXSwU0T872d2V7Guc6RxMEEjnEBpcepo0N04ZjwU30rUtrKVqtxObRY13DAZ8m9AkY0tDg36R7WXvY83BSDn2aSBc2uBe1/JdUzbGg3FHUtEz3sfLTOZDI4yGL5+MEte4lxaSL2Plstyke+DFX04kkfFJQCYtlldJll3rm3ZfvQRbQaKL2pUfL1K6xqVHy9fYmNncaFdSxVAYYxICQwuzEWJHH0KSuuebP10keG4VCwD5+R7XEzOgByiRwj3rQS0kjkP1SFZ9m6WphM7JntczeB0DBO+eSKNw+jdI9oc4XBIJ7bJCdaDDxLkvvCpOXXzK8taSBcgEgXtcjldUfa6skHd8kU0rn00LCBHI6GKleBmN7G0rnXBsWkWIF1cYJS+FrjxdECfOW3Ksp1bRdTq2jX2fxgVtLFUZd2JW3yF2YjUi1+fBSN1QNgKoTQ0sD3SQuip95E0SOY2oY5xzPu02cGnTKeHHgdJBlU+kqKume+SQzMElEXzSOOV53bomm9xkec2muU+RVjiVimykMWsU2WavrDE1pawyudI1oa020J1cSeAAufRbmtglUvHMzDLEyeeV8GHlxY2Z8e6f1yKmWYOu9xy6MIPe8gV9YXiUlbJRwSvcGuwxlQ8se6J00rnZNXMINha9gf1vMms20J1v+VCfwLG+7GzHJu9zUyQkFwdcxmxdf1qUzBczZLJDSy5JZGO6RGMva8hzmmWxzHne3NWGeN1LiNBCyWYxSRVJe2SeSUOLchbfMTwzHy6qI4mzby/JWGK6KvL8lrusqrbMZ6htax8spEWKSNjO+fnayNwLWZr3LdLWPHVWlaRlcqm0ZXKoREViwREQBERAFqV+FxVGXeNuWOzMcCWPY7hmY9tnNPmK20SlSGq7yPosDhge6Roc6VwAMskjpZC0cG53EkDyBeHRqnjuWRm2cyCHevEG945hFfI035geVS6KtqItWRAYNhkpqairlj3Rniij3Je2Qt3YNyXN0IJK98P2SpKZ5kijLHG9gJJC1mbju2E2Z/LZTCIoIhQiiI6KUu5MGR25Mu8LN/NYyXzZr5r3za+fXitlmCwifugB2/3YjzmWQ3jGuQgmxF9eHHXit5FNqyJtjkaVXg8M0kUrwTJCSYnCR7chOhIDSBqNNR5FqP2TpCx0Zjdu3zb1zN/MGma+bPYO0N9dFMIocU+AcYveiFxalkqP0Uwh1M8MzzPla7QOu5m7PWJ6o1vzvxCkK3DIqiJ0MrBJE4WLHDSw4eYiw1HYtqyJahattSFZsdRiEw7txjc4OcHTSlzi03bmfmuQDbS9lsuwCAy76z99ut3vN/KHbrwe+9Pn146qRRLVkLI5ET0VpO5u5d1enBu2MvecjgbgscTmab9hWzheDw0jMkTS0E3Jc9z3OPC7nOJJW6iKKXAKMVtSIis2UpZ3yvewl0zMswEsjWSADKC5gNi4DQOtdb0WHsZEIW3EYblHXdmt+/fNfy3WyilRS4BRS3IiI9laVjYWtY5op3EwWmlBjLtDlOa9j2cFuz4bFJJFK5odJDm3bjxbmFnW89h6ltIlqFqXAi6zZumnlMz2EyGPdvtI9rZI9erI1ps4C54heR2RpN3CzI4CC+5e2aVsrAdC0Sg5rHTS9lMoosjkRZHIheiFHkLN2chn31t9KPnr33mjuN1tYjgcNVuzIHF0RJje2R8b2kizrPYQbEcRzUgiWrImyORGQbO08bXtY1zBJMJn5ZZBeUOzZtDpqOHAqTRFKSW4lJLcERFJIREQBERAEREARYus3QBERAEREAREQBERAEREAREQBFglLoDKIiAIixdAZREQBERAEREAREQBERAEREBUtt2yU+4rGSTNhhnb3VHHNI1rqdxyl+QG12kjz38iksZbv3U0TJHsLn7wvilcwmFgublp1BLmD0nsUpW0bJ4pInjNHIwteO1rhYqB2MwienjIqDmki+Yid208bju3ekG/pA5LJp3U4MxcWp04P09zeOPhpLe56o2NrimcQbc7jisTbSxsEd45d7K9zYoDFkleWNzOIDiBa3MnmF9P2Yp3En525NzarqANewZtFGYvRSU76ZkUc0lJneZ93IZJmvIAZ15HZgzvr2PZy0MtyRLckqk7heKx1cQljvlJcCHNLXNewlrmObyIIIWhVbWwRPe0h5ZHK2KaVrAYopX5crHm9/126gEC/FR+x0UtJC6GSCRpNbLYjKWtY9znteTe5b3ova+vADVRO0VBV1La1joJHyCojfTlhaIXU7HxkWF+tJYOvmF/LwCo5ytT4lHiSsT49xequsZBG+V5yxxsL3uPJrRcn1BaOG7Rx1Em6DXxyboStbK0DPCTYSMIJBF+XEdi8sRq6iSmqBDE5tQ2H5nehmR7nNvprYkaizrajs1UFg9FKMQgqNxM2N1CYnulILmyh+bri5sLcLaeZWlJpqhaU2pJIu6Ii1NgiIgCIiArW3VJMaV00EkrJoLSZYpnsEkbTd8ZDTr1bnt0XrXVbaqih3Mj2mp3YieyRzZAD1i7MDe4aHekWU+5oIsdR2Kq7LbPy0s00b9aWGR3cXkjms9w9BFvQe1ZSTu7zGUWpbNzJQ4wIPmtzUyZBbOIHSB2nEPvqsS7TRMjzvjmjvI2NjJISx8kj9GtYDoefMAWXrUbOwSvc929zONzlqp2C/ka11h6FF45hslNEzuZksjXVDDUNErpZtyL3MO9dob5eBBtfhxEtySJbktpMYXjDKoSZQ5j4pMkscjcr2PsHWIFxwINwSFXDippsUrSWzTN7mpyI4mulIPXu4NvYej+6+9nYpKSaucaeURy1Eb4+9eSxzWNJJvqRqTz0Nrr3dFLTYlUVBhfJFPTRMY6INdaSMuu14JGW9xrw8qo22l3+5RuTSfP3J/D8QjqYmTROzxvbdrhcadhB1BBuLHsWhUbUQxuIIeY2yiKSZrLxRyuIaGON78SBcAgHQkWK19maN9FBFC9jnOkkle9zLGOJz3GTK4mxtqQDb1KOwttVQvnpu5nzMlqpJYagOYYskrsxEwJzAtJOltf7qzlKiLOcqIuAKyvlq+lqbBERAEREAREQBERAasmJwNfu3TRtkNvmzKwP14dUm6+6itiiy55GRlxs3O9rcx7BfjxCrO3dHuhBiDG5pKKXM8WuX0zurK30A38mqkZ3R1k0AFnwxtFRfQgueC2L3S8+kLO51aMr3VxJxFVDtY4EjfYd/XuH9sq95doJyyFzBTlsmfPUiYyUrCwgNZcWJc7UeTKePBTeidZE3sfr308e8EkUYaf/wBmuLXk8GZwRkB8I3txspOM3APaPOoTBa44pSxzk7uOWN7JYLB7SblrrPsDyPoPC6m4ogxrWjRrQAB2ACwCmLrt4Exddq3H2iIrFwiIgCIiAIiIAiIgCIiAWREQBERAEREAREQBERAEREAREQHnNC2RrmOGZrmlrgeBaRYg+hROy2z3yfBuc5kIcbPPHJezG+hth6FNIooq1K2qteJ8bpvYPUFCYtgkz6qnqInRhsbXMfFK0lvXLTvWZbdfq215f3nkRqpMkpbyE2TwaShpxA9zXhj3Fjmgi7XOLhmvz1U2iIlRUREYqKogiIpLBERAEREAREQBERAEREAREQBERAEREAREQBERAEREARFrVta2Fpc4+YcyewKG0lVg2UVPlxyZziQ7KCdAADb0kL4+WJ/D91vwXJ0uHMrci5oqZ8sT+H7rfgs/LE/h+634J0yGTIuRckVRgxGd1yZcjGi73ua3K1vadP7KSwPF+6S1zb5LyNGa135N1Z7hyPWOnlW2HjKe4snUnERFsSEREAREQBEUDtJtK2kblbZ0zh1W8mjwneTyc1DdNrLwg5u2JPIuX9Kqzxx+5H8E6VVfjj9yP4LPWo7egYmaOoIuX9Kqvxx+5H8E6VVfjj9yP4JrUOgYma++B1BFy/pVV+OP3I/gnSqr8cfuR/BNah0DEzX3wOoIuX9Kqvxx+5H8E6VVfjj9yP4JrUOgYma++B1BFzBm09a4gCUkk2AEcZJJ5AZVM0O0D2z9yPlMtSYpHyFuQMp8rC4Mu0dZ97X5BSsRMyxNFnhqraLsiw1ZWhyBERAEREB41VS2Jpc45WjiTwHJVWtnbO7M6oj8g69gPuqb2l+qyeYfiaqKvN0zFcWo02FJMl9zH9oj9/4JuY/tEfv/AAUQi4Nasv37lKkvuY/tEfv/AAX3DRse4NE8ZJ5DPew1NtOwFQq3cF+nZ/N+ByvCalJKnHmCLxnGt/aOO7KdpuAe+kd4x/l7ByVm2E+ij/fm/wClUNvAeZXzYT6KP96b/pXVo0nLEq8i8d5cERF6hcIiIAiIgIvGsRfEwiINfKdAHSMYB/5HMRceZUKfBqmRxe7K57jdxNRDcn7y8/8AElo7u/8AQz8UiquUdg9S5cSe2jPd0TRmsNSTW3l8lr6Pz+Cz28P5k6Pz+Cz28P5lVMo7B6kyjsHqWdyyOzVT7S8vktfR+fwWe3h/MnR+fwWe3h/MqplHYPUmUdg9SXLIaqfaXl8lr6Pz+Cz28P5k6Pz+Cz28P5lVMo7B6kyjsHqS5ZDVT7S8vktfR+fwWe3h/MnR+fwWe3h/MqplHYPUstaLjQcexLlkNVPtLy+SwYrigwwGKMh1e4WfILFtK0jvGHnKQePJR+wJvXXOpNPNcnUk7s6lam2X+Y1f8c/7BbewH14f6eb/AIytF1qHHJf6XJ72jtoWVgLK6jwgiIgCIiAitpfqsnmH4mqiq9bS/VZPMPxNVFXj6f113Gc94REXAUC3cF+nZ/N+By0lu4L9Oz+b8DlphfyR71+wiqt4DzK+bCfRR/vTf9KobeA8yvuwzSIori13TEXHEXhFx6j6l3aJ1/A0jvLeiIvVLhERAEREByr/ABI+vD+Az8UiqytP+JH14fwGfikVWXDidZn1Oifwx7giIszpCIiAIiIAss4jzrCyziPOpIe49Nsv8xq/45/2C29gPrw/083/ABlam2X+Y1f8c/7BbewH14f6eb/jK2XX8TzJf8/9fQ7aFlYCyus8EIiIAiIgIraX6rJ5h+Jqoq6HitMZYizLnva4z5Da9++sexQXRn9i7+qH5V5+laPPEknEpJVKyis3Rn9i7+qH5U6M/sXf1Q/KuToWJyK2srK3cF+nZ/N+BymejP7F39UPyr1pcBMTw8Qm4vxqWkagg6ZfKr4eiYkZJvMm1lS2fwDfBssgO5vZjBo+d/gN7G9rv/pHRMPoN313W3mXKA0dSNg4RxjkNOPP1AYw/D93ZzrbzKGgNFmRsHCOMchw15+oDeXpYWEsNF0qBERbEhERAEREByr/ABI+vD+Az8Uiqyu23uDVE9ZnihkkZuWjMxhIuHPuL+kKudGK37LN7MrixE7nsPpdFxILBim1uzIxFJ9GK37LN7Mp0Yrfss3syqWvI6dbDtLzIxFJ9GK37LN7Mp0Yrfss3sylryGth2l5kYik+jFb9lm9mU6MVv2Wb2ZS15DWw7S8yMWWcR51JdGK37LN7MrLdmK24/RpePiylryIeLCnWXmaO2IviNXzPdB4dthordsXsi+ndneP0t7LFhvlpoXixdJbjI4Xs3l61JU2y4GIVE/VkqXyl0dxmjpYyABK8frSmxs30+VXGjo2wtytvxu5zjdznHi5x5krqjDbVng42k1goRyPYLKItjgCIiAIiIAiIgCIiAIiIAiIgCIiAIiIAiIgNKfB4JHF7o2uceJN7mwsvP5ApvFN974qRRCakd8gU3im+98U+QKbxTfe+KkUQVZHfIFN4pvvfFPkCm8U33vipFEFWR3yBTeKb73xT5ApvFN974qRRBVkd8gU3im+98U6P03im/3+KkUQVZ401KyIZWNDRe5tzJ5k8yvZEQgIiIAiIgCIiAIiIAiIgCIiAIiIAiIgCIiAIiIAiIgCIiAIiIAiIgCIiAIiIAiIgCIiAIiIAiIgCIiAIiIAiIgCIiAIiIAiIgCIiAIiIAiIgCIiAIiIAiIgCIiAIiID/9k="/>
          <p:cNvSpPr>
            <a:spLocks noChangeAspect="1" noChangeArrowheads="1"/>
          </p:cNvSpPr>
          <p:nvPr/>
        </p:nvSpPr>
        <p:spPr bwMode="auto">
          <a:xfrm>
            <a:off x="53631" y="-1135626"/>
            <a:ext cx="2759289" cy="2350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7221" tIns="38611" rIns="77221" bIns="38611"/>
          <a:lstStyle/>
          <a:p>
            <a:endParaRPr lang="cs-CZ"/>
          </a:p>
        </p:txBody>
      </p:sp>
      <p:sp>
        <p:nvSpPr>
          <p:cNvPr id="5124" name="AutoShape 8" descr="data:image/jpeg;base64,/9j/4AAQSkZJRgABAQAAAQABAAD/2wCEAAkGBhANDxAQEhEUDw4RDhYUEBAQDhIQEBEPFBQVFBUQEhIXIyoeGBkkHBQTIDshIycpLC84Fh4xQTAqNSYrLC0BCQoKDgwOGg8PGiofHyQqKi01LDUqNSosLDUuLCksLC0pLiwpKSkpKSwsKi4pLCwsLCksNCwsNCwsLCwsNCwtKf/AABEIAM8A8wMBIgACEQEDEQH/xAAbAAEAAgMBAQAAAAAAAAAAAAAABQYBBAcDAv/EAEgQAAEDAgMEAwsICAYDAQAAAAEAAgMEEQUSIQYTMUEWIlEUMlJTYXGBkZOi0RUjMzRUkrLSJEJjcnOClKEHNXSxs8Nig+FD/8QAGgEBAAMBAQEAAAAAAAAAAAAAAAECAwQFBv/EADERAAIBAgIGCgICAwAAAAAAAAABAhESA1EEEyExQWEUMlJxgZHB0eHwobEzgiIjNP/aAAwDAQACEQMRAD8A7iiIgCjMTx1kEkcIa6WoluWQstmyjjI4nRrR2n0XUmqZGxzNoXl/CWgG4JGlmkZmg9oOY+lUnJqlMzPEk40pxdCdp8dvMKeWMwVDoy+NjnNcyVo77dyDiRzBAPO1lnZ3GxXQCbIY7ve3KXBx6jy29x5lBbYtc/EMIaz6RtS95tqREAzMT5OSg8OifDhLqyOWVk8FRIY2NlO5f+kEGN0XeuzXtci/DVZaxqTWVfT3MXiyU2uCr6e50dkr945pZaMNaWyZwczjfM0s4i2mvO69rqmuxeaKrxRwLnCLDY5o4S4uY2TI9xDW8rkBemGQVZlpagSMEEjLTA10s4nD2gsfGxzA1jhYnq20J7FosQ0WLwp9rQt2YIHLnPdMzcP7qFRNvosSLG3meWGM1e7LXs4PGU21vblZWHDi6DFJKcSSSRPoWzESyuktLvnRkszd6CLaDTQaKFiVpsIWNWmzL8kliONbippIMmbul72h+a2QxsL9W872UnmVR21qXQ1WGyMjMz2PqHNjbbM8inOguvDHKjLh0c8FTK/e1MDt6Jn6h8oDmhpJyt1Iy8rWN7JrKN8vZDW0ck+Hsi65gl1UsRiOG1FNPvpnUb3uinbLUSSMjfJrHMcx729266DMF84nXSwU0T872d2V7Guc6RxMEEjnEBpcepo0N04ZjwU30rUtrKVqtxObRY13DAZ8m9AkY0tDg36R7WXvY83BSDn2aSBc2uBe1/JdUzbGg3FHUtEz3sfLTOZDI4yGL5+MEte4lxaSL2Plstyke+DFX04kkfFJQCYtlldJll3rm3ZfvQRbQaKL2pUfL1K6xqVHy9fYmNncaFdSxVAYYxICQwuzEWJHH0KSuuebP10keG4VCwD5+R7XEzOgByiRwj3rQS0kjkP1SFZ9m6WphM7JntczeB0DBO+eSKNw+jdI9oc4XBIJ7bJCdaDDxLkvvCpOXXzK8taSBcgEgXtcjldUfa6skHd8kU0rn00LCBHI6GKleBmN7G0rnXBsWkWIF1cYJS+FrjxdECfOW3Ksp1bRdTq2jX2fxgVtLFUZd2JW3yF2YjUi1+fBSN1QNgKoTQ0sD3SQuip95E0SOY2oY5xzPu02cGnTKeHHgdJBlU+kqKume+SQzMElEXzSOOV53bomm9xkec2muU+RVjiVimykMWsU2WavrDE1pawyudI1oa020J1cSeAAufRbmtglUvHMzDLEyeeV8GHlxY2Z8e6f1yKmWYOu9xy6MIPe8gV9YXiUlbJRwSvcGuwxlQ8se6J00rnZNXMINha9gf1vMms20J1v+VCfwLG+7GzHJu9zUyQkFwdcxmxdf1qUzBczZLJDSy5JZGO6RGMva8hzmmWxzHne3NWGeN1LiNBCyWYxSRVJe2SeSUOLchbfMTwzHy6qI4mzby/JWGK6KvL8lrusqrbMZ6htax8spEWKSNjO+fnayNwLWZr3LdLWPHVWlaRlcqm0ZXKoREViwREQBERAFqV+FxVGXeNuWOzMcCWPY7hmY9tnNPmK20SlSGq7yPosDhge6Roc6VwAMskjpZC0cG53EkDyBeHRqnjuWRm2cyCHevEG945hFfI035geVS6KtqItWRAYNhkpqairlj3Rniij3Je2Qt3YNyXN0IJK98P2SpKZ5kijLHG9gJJC1mbju2E2Z/LZTCIoIhQiiI6KUu5MGR25Mu8LN/NYyXzZr5r3za+fXitlmCwifugB2/3YjzmWQ3jGuQgmxF9eHHXit5FNqyJtjkaVXg8M0kUrwTJCSYnCR7chOhIDSBqNNR5FqP2TpCx0Zjdu3zb1zN/MGma+bPYO0N9dFMIocU+AcYveiFxalkqP0Uwh1M8MzzPla7QOu5m7PWJ6o1vzvxCkK3DIqiJ0MrBJE4WLHDSw4eYiw1HYtqyJahattSFZsdRiEw7txjc4OcHTSlzi03bmfmuQDbS9lsuwCAy76z99ut3vN/KHbrwe+9Pn146qRRLVkLI5ET0VpO5u5d1enBu2MvecjgbgscTmab9hWzheDw0jMkTS0E3Jc9z3OPC7nOJJW6iKKXAKMVtSIis2UpZ3yvewl0zMswEsjWSADKC5gNi4DQOtdb0WHsZEIW3EYblHXdmt+/fNfy3WyilRS4BRS3IiI9laVjYWtY5op3EwWmlBjLtDlOa9j2cFuz4bFJJFK5odJDm3bjxbmFnW89h6ltIlqFqXAi6zZumnlMz2EyGPdvtI9rZI9erI1ps4C54heR2RpN3CzI4CC+5e2aVsrAdC0Sg5rHTS9lMoosjkRZHIheiFHkLN2chn31t9KPnr33mjuN1tYjgcNVuzIHF0RJje2R8b2kizrPYQbEcRzUgiWrImyORGQbO08bXtY1zBJMJn5ZZBeUOzZtDpqOHAqTRFKSW4lJLcERFJIREQBERAEREARYus3QBERAEREAREQBERAEREAREQBFglLoDKIiAIixdAZREQBERAEREAREQBERAEREBUtt2yU+4rGSTNhhnb3VHHNI1rqdxyl+QG12kjz38iksZbv3U0TJHsLn7wvilcwmFgublp1BLmD0nsUpW0bJ4pInjNHIwteO1rhYqB2MwienjIqDmki+Yid208bju3ekG/pA5LJp3U4MxcWp04P09zeOPhpLe56o2NrimcQbc7jisTbSxsEd45d7K9zYoDFkleWNzOIDiBa3MnmF9P2Yp3En525NzarqANewZtFGYvRSU76ZkUc0lJneZ93IZJmvIAZ15HZgzvr2PZy0MtyRLckqk7heKx1cQljvlJcCHNLXNewlrmObyIIIWhVbWwRPe0h5ZHK2KaVrAYopX5crHm9/126gEC/FR+x0UtJC6GSCRpNbLYjKWtY9znteTe5b3ova+vADVRO0VBV1La1joJHyCojfTlhaIXU7HxkWF+tJYOvmF/LwCo5ytT4lHiSsT49xequsZBG+V5yxxsL3uPJrRcn1BaOG7Rx1Em6DXxyboStbK0DPCTYSMIJBF+XEdi8sRq6iSmqBDE5tQ2H5nehmR7nNvprYkaizrajs1UFg9FKMQgqNxM2N1CYnulILmyh+bri5sLcLaeZWlJpqhaU2pJIu6Ii1NgiIgCIiArW3VJMaV00EkrJoLSZYpnsEkbTd8ZDTr1bnt0XrXVbaqih3Mj2mp3YieyRzZAD1i7MDe4aHekWU+5oIsdR2Kq7LbPy0s00b9aWGR3cXkjms9w9BFvQe1ZSTu7zGUWpbNzJQ4wIPmtzUyZBbOIHSB2nEPvqsS7TRMjzvjmjvI2NjJISx8kj9GtYDoefMAWXrUbOwSvc929zONzlqp2C/ka11h6FF45hslNEzuZksjXVDDUNErpZtyL3MO9dob5eBBtfhxEtySJbktpMYXjDKoSZQ5j4pMkscjcr2PsHWIFxwINwSFXDippsUrSWzTN7mpyI4mulIPXu4NvYej+6+9nYpKSaucaeURy1Eb4+9eSxzWNJJvqRqTz0Nrr3dFLTYlUVBhfJFPTRMY6INdaSMuu14JGW9xrw8qo22l3+5RuTSfP3J/D8QjqYmTROzxvbdrhcadhB1BBuLHsWhUbUQxuIIeY2yiKSZrLxRyuIaGON78SBcAgHQkWK19maN9FBFC9jnOkkle9zLGOJz3GTK4mxtqQDb1KOwttVQvnpu5nzMlqpJYagOYYskrsxEwJzAtJOltf7qzlKiLOcqIuAKyvlq+lqbBERAEREAREQBERAasmJwNfu3TRtkNvmzKwP14dUm6+6itiiy55GRlxs3O9rcx7BfjxCrO3dHuhBiDG5pKKXM8WuX0zurK30A38mqkZ3R1k0AFnwxtFRfQgueC2L3S8+kLO51aMr3VxJxFVDtY4EjfYd/XuH9sq95doJyyFzBTlsmfPUiYyUrCwgNZcWJc7UeTKePBTeidZE3sfr308e8EkUYaf/wBmuLXk8GZwRkB8I3txspOM3APaPOoTBa44pSxzk7uOWN7JYLB7SblrrPsDyPoPC6m4ogxrWjRrQAB2ACwCmLrt4Exddq3H2iIrFwiIgCIiAIiIAiIgCIiAWREQBERAEREAREQBERAEREAREQHnNC2RrmOGZrmlrgeBaRYg+hROy2z3yfBuc5kIcbPPHJezG+hth6FNIooq1K2qteJ8bpvYPUFCYtgkz6qnqInRhsbXMfFK0lvXLTvWZbdfq215f3nkRqpMkpbyE2TwaShpxA9zXhj3Fjmgi7XOLhmvz1U2iIlRUREYqKogiIpLBERAEREAREQBERAEREAREQBERAEREAREQBERAEREARFrVta2Fpc4+YcyewKG0lVg2UVPlxyZziQ7KCdAADb0kL4+WJ/D91vwXJ0uHMrci5oqZ8sT+H7rfgs/LE/h+634J0yGTIuRckVRgxGd1yZcjGi73ua3K1vadP7KSwPF+6S1zb5LyNGa135N1Z7hyPWOnlW2HjKe4snUnERFsSEREAREQBEUDtJtK2kblbZ0zh1W8mjwneTyc1DdNrLwg5u2JPIuX9Kqzxx+5H8E6VVfjj9yP4LPWo7egYmaOoIuX9Kqvxx+5H8E6VVfjj9yP4JrUOgYma++B1BFy/pVV+OP3I/gnSqr8cfuR/BNah0DEzX3wOoIuX9Kqvxx+5H8E6VVfjj9yP4JrUOgYma++B1BFzBm09a4gCUkk2AEcZJJ5AZVM0O0D2z9yPlMtSYpHyFuQMp8rC4Mu0dZ97X5BSsRMyxNFnhqraLsiw1ZWhyBERAEREB41VS2Jpc45WjiTwHJVWtnbO7M6oj8g69gPuqb2l+qyeYfiaqKvN0zFcWo02FJMl9zH9oj9/4JuY/tEfv/AAUQi4Nasv37lKkvuY/tEfv/AAX3DRse4NE8ZJ5DPew1NtOwFQq3cF+nZ/N+ByvCalJKnHmCLxnGt/aOO7KdpuAe+kd4x/l7ByVm2E+ij/fm/wClUNvAeZXzYT6KP96b/pXVo0nLEq8i8d5cERF6hcIiIAiIgIvGsRfEwiINfKdAHSMYB/5HMRceZUKfBqmRxe7K57jdxNRDcn7y8/8AElo7u/8AQz8UiquUdg9S5cSe2jPd0TRmsNSTW3l8lr6Pz+Cz28P5k6Pz+Cz28P5lVMo7B6kyjsHqWdyyOzVT7S8vktfR+fwWe3h/MnR+fwWe3h/MqplHYPUmUdg9SXLIaqfaXl8lr6Pz+Cz28P5k6Pz+Cz28P5lVMo7B6kyjsHqS5ZDVT7S8vktfR+fwWe3h/MnR+fwWe3h/MqplHYPUstaLjQcexLlkNVPtLy+SwYrigwwGKMh1e4WfILFtK0jvGHnKQePJR+wJvXXOpNPNcnUk7s6lam2X+Y1f8c/7BbewH14f6eb/AIytF1qHHJf6XJ72jtoWVgLK6jwgiIgCIiAitpfqsnmH4mqiq9bS/VZPMPxNVFXj6f113Gc94REXAUC3cF+nZ/N+By0lu4L9Oz+b8DlphfyR71+wiqt4DzK+bCfRR/vTf9KobeA8yvuwzSIori13TEXHEXhFx6j6l3aJ1/A0jvLeiIvVLhERAEREByr/ABI+vD+Az8UiqytP+JH14fwGfikVWXDidZn1Oifwx7giIszpCIiAIiIAss4jzrCyziPOpIe49Nsv8xq/45/2C29gPrw/083/ABlam2X+Y1f8c/7BbewH14f6eb/jK2XX8TzJf8/9fQ7aFlYCyus8EIiIAiIgIraX6rJ5h+Jqoq6HitMZYizLnva4z5Da9++sexQXRn9i7+qH5V5+laPPEknEpJVKyis3Rn9i7+qH5U6M/sXf1Q/KuToWJyK2srK3cF+nZ/N+BymejP7F39UPyr1pcBMTw8Qm4vxqWkagg6ZfKr4eiYkZJvMm1lS2fwDfBssgO5vZjBo+d/gN7G9rv/pHRMPoN313W3mXKA0dSNg4RxjkNOPP1AYw/D93ZzrbzKGgNFmRsHCOMchw15+oDeXpYWEsNF0qBERbEhERAEREByr/ABI+vD+Az8Uiqyu23uDVE9ZnihkkZuWjMxhIuHPuL+kKudGK37LN7MrixE7nsPpdFxILBim1uzIxFJ9GK37LN7Mp0Yrfss3syqWvI6dbDtLzIxFJ9GK37LN7Mp0Yrfss3sylryGth2l5kYik+jFb9lm9mU6MVv2Wb2ZS15DWw7S8yMWWcR51JdGK37LN7MrLdmK24/RpePiylryIeLCnWXmaO2IviNXzPdB4dthordsXsi+ndneP0t7LFhvlpoXixdJbjI4Xs3l61JU2y4GIVE/VkqXyl0dxmjpYyABK8frSmxs30+VXGjo2wtytvxu5zjdznHi5x5krqjDbVng42k1goRyPYLKItjgCIiAIiIAiIgCIiAIiIAiIgCIiAIiIAiIgNKfB4JHF7o2uceJN7mwsvP5ApvFN974qRRCakd8gU3im+98U+QKbxTfe+KkUQVZHfIFN4pvvfFPkCm8U33vipFEFWR3yBTeKb73xT5ApvFN974qRRBVkd8gU3im+98U6P03im/3+KkUQVZ401KyIZWNDRe5tzJ5k8yvZEQgIiIAiIgCIiAIiIAiIgCIiAIiIAiIgCIiAIiIAiIgCIiAIiIAiIgCIiAIiIAiIgCIiAIiIAiIgCIiAIiIAiIgCIiAIiIAiIgCIiAIiIAiIgCIiAIiIAiIgCIiAIiID/9k="/>
          <p:cNvSpPr>
            <a:spLocks noChangeAspect="1" noChangeArrowheads="1"/>
          </p:cNvSpPr>
          <p:nvPr/>
        </p:nvSpPr>
        <p:spPr bwMode="auto">
          <a:xfrm>
            <a:off x="53631" y="-1135626"/>
            <a:ext cx="2759289" cy="2350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7221" tIns="38611" rIns="77221" bIns="38611"/>
          <a:lstStyle/>
          <a:p>
            <a:endParaRPr lang="cs-CZ"/>
          </a:p>
        </p:txBody>
      </p:sp>
      <p:sp>
        <p:nvSpPr>
          <p:cNvPr id="9" name="TextovéPole 8"/>
          <p:cNvSpPr txBox="1">
            <a:spLocks noChangeArrowheads="1"/>
          </p:cNvSpPr>
          <p:nvPr/>
        </p:nvSpPr>
        <p:spPr bwMode="auto">
          <a:xfrm>
            <a:off x="5447037" y="3082950"/>
            <a:ext cx="1616960" cy="545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7221" tIns="38611" rIns="77221" bIns="38611">
            <a:spAutoFit/>
          </a:bodyPr>
          <a:lstStyle/>
          <a:p>
            <a:r>
              <a:rPr lang="cs-CZ" sz="3000" dirty="0">
                <a:solidFill>
                  <a:srgbClr val="001848"/>
                </a:solidFill>
                <a:latin typeface="Comic Sans MS" panose="030F0702030302020204" pitchFamily="66" charset="0"/>
              </a:rPr>
              <a:t>a = 1 m</a:t>
            </a:r>
          </a:p>
        </p:txBody>
      </p:sp>
      <p:sp>
        <p:nvSpPr>
          <p:cNvPr id="2" name="Krychle 1"/>
          <p:cNvSpPr/>
          <p:nvPr/>
        </p:nvSpPr>
        <p:spPr>
          <a:xfrm>
            <a:off x="2267744" y="2261592"/>
            <a:ext cx="3179293" cy="3024336"/>
          </a:xfrm>
          <a:prstGeom prst="cub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>
            <a:spLocks noChangeArrowheads="1"/>
          </p:cNvSpPr>
          <p:nvPr/>
        </p:nvSpPr>
        <p:spPr bwMode="auto">
          <a:xfrm>
            <a:off x="5148064" y="4740238"/>
            <a:ext cx="1616960" cy="545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7221" tIns="38611" rIns="77221" bIns="38611">
            <a:spAutoFit/>
          </a:bodyPr>
          <a:lstStyle/>
          <a:p>
            <a:r>
              <a:rPr lang="cs-CZ" sz="3000" dirty="0">
                <a:solidFill>
                  <a:srgbClr val="002060"/>
                </a:solidFill>
                <a:latin typeface="Comic Sans MS" panose="030F0702030302020204" pitchFamily="66" charset="0"/>
              </a:rPr>
              <a:t>a = 1 m</a:t>
            </a:r>
          </a:p>
        </p:txBody>
      </p:sp>
      <p:sp>
        <p:nvSpPr>
          <p:cNvPr id="10" name="TextovéPole 9"/>
          <p:cNvSpPr txBox="1">
            <a:spLocks noChangeArrowheads="1"/>
          </p:cNvSpPr>
          <p:nvPr/>
        </p:nvSpPr>
        <p:spPr bwMode="auto">
          <a:xfrm>
            <a:off x="2780590" y="5285928"/>
            <a:ext cx="1616960" cy="545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7221" tIns="38611" rIns="77221" bIns="38611">
            <a:spAutoFit/>
          </a:bodyPr>
          <a:lstStyle/>
          <a:p>
            <a:r>
              <a:rPr lang="cs-CZ" sz="3000" dirty="0">
                <a:solidFill>
                  <a:srgbClr val="002060"/>
                </a:solidFill>
                <a:latin typeface="Comic Sans MS" panose="030F0702030302020204" pitchFamily="66" charset="0"/>
              </a:rPr>
              <a:t>a = 1 m</a:t>
            </a:r>
          </a:p>
        </p:txBody>
      </p:sp>
    </p:spTree>
    <p:extLst>
      <p:ext uri="{BB962C8B-B14F-4D97-AF65-F5344CB8AC3E}">
        <p14:creationId xmlns:p14="http://schemas.microsoft.com/office/powerpoint/2010/main" val="448618586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 animBg="1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5760640"/>
          </a:xfrm>
        </p:spPr>
        <p:txBody>
          <a:bodyPr>
            <a:normAutofit/>
          </a:bodyPr>
          <a:lstStyle/>
          <a:p>
            <a:pPr marL="0" indent="0" defTabSz="512126">
              <a:buNone/>
            </a:pPr>
            <a:r>
              <a:rPr lang="cs-CZ" sz="4000" b="1" dirty="0" smtClean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   </a:t>
            </a:r>
            <a:r>
              <a:rPr lang="cs-CZ" sz="4400" b="1" dirty="0" smtClean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Menší </a:t>
            </a:r>
            <a:r>
              <a:rPr lang="cs-CZ" sz="4400" b="1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jednotky objemu:</a:t>
            </a:r>
          </a:p>
          <a:p>
            <a:pPr defTabSz="512126"/>
            <a:endParaRPr lang="cs-CZ" sz="4000" b="1" dirty="0">
              <a:solidFill>
                <a:srgbClr val="000066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pPr marL="0" indent="0" defTabSz="512126">
              <a:buNone/>
            </a:pPr>
            <a:r>
              <a:rPr lang="cs-CZ" sz="4000" b="1" dirty="0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itchFamily="18" charset="0"/>
              </a:rPr>
              <a:t>   </a:t>
            </a:r>
            <a:r>
              <a:rPr lang="cs-CZ" sz="4000" b="1" dirty="0" smtClean="0">
                <a:solidFill>
                  <a:srgbClr val="001848"/>
                </a:solidFill>
                <a:latin typeface="Comic Sans MS" panose="030F0702030302020204" pitchFamily="66" charset="0"/>
                <a:cs typeface="Times New Roman" pitchFamily="18" charset="0"/>
              </a:rPr>
              <a:t>1 </a:t>
            </a:r>
            <a:r>
              <a:rPr lang="cs-CZ" sz="4000" b="1" dirty="0">
                <a:solidFill>
                  <a:srgbClr val="001848"/>
                </a:solidFill>
                <a:latin typeface="Comic Sans MS" panose="030F0702030302020204" pitchFamily="66" charset="0"/>
                <a:cs typeface="Times New Roman" pitchFamily="18" charset="0"/>
              </a:rPr>
              <a:t>krychlový decimetr = </a:t>
            </a:r>
            <a:endParaRPr lang="cs-CZ" sz="4000" b="1" dirty="0" smtClean="0">
              <a:solidFill>
                <a:srgbClr val="001848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pPr marL="0" indent="0" defTabSz="512126">
              <a:buNone/>
            </a:pPr>
            <a:r>
              <a:rPr lang="cs-CZ" sz="4000" b="1" dirty="0">
                <a:solidFill>
                  <a:srgbClr val="001848"/>
                </a:solidFill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cs-CZ" sz="4000" b="1" dirty="0" smtClean="0">
                <a:solidFill>
                  <a:srgbClr val="001848"/>
                </a:solidFill>
                <a:latin typeface="Comic Sans MS" panose="030F0702030302020204" pitchFamily="66" charset="0"/>
                <a:cs typeface="Times New Roman" pitchFamily="18" charset="0"/>
              </a:rPr>
              <a:t>1 </a:t>
            </a:r>
            <a:r>
              <a:rPr lang="cs-CZ" sz="4000" b="1" dirty="0">
                <a:solidFill>
                  <a:srgbClr val="001848"/>
                </a:solidFill>
                <a:latin typeface="Comic Sans MS" panose="030F0702030302020204" pitchFamily="66" charset="0"/>
                <a:cs typeface="Times New Roman" pitchFamily="18" charset="0"/>
              </a:rPr>
              <a:t>tisícina krychlového </a:t>
            </a:r>
            <a:r>
              <a:rPr lang="cs-CZ" sz="4000" b="1" dirty="0" smtClean="0">
                <a:solidFill>
                  <a:srgbClr val="001848"/>
                </a:solidFill>
                <a:latin typeface="Comic Sans MS" panose="030F0702030302020204" pitchFamily="66" charset="0"/>
                <a:cs typeface="Times New Roman" pitchFamily="18" charset="0"/>
              </a:rPr>
              <a:t>metru</a:t>
            </a:r>
            <a:endParaRPr lang="cs-CZ" sz="4000" dirty="0">
              <a:latin typeface="Comic Sans MS" panose="030F0702030302020204" pitchFamily="66" charset="0"/>
              <a:cs typeface="Times New Roman" pitchFamily="18" charset="0"/>
            </a:endParaRPr>
          </a:p>
          <a:p>
            <a:pPr marL="0" indent="0" defTabSz="512126">
              <a:buNone/>
            </a:pPr>
            <a:r>
              <a:rPr lang="cs-CZ" sz="4000" b="1" dirty="0" smtClean="0">
                <a:solidFill>
                  <a:srgbClr val="CC0000"/>
                </a:solidFill>
                <a:latin typeface="Comic Sans MS" panose="030F0702030302020204" pitchFamily="66" charset="0"/>
                <a:cs typeface="Times New Roman" pitchFamily="18" charset="0"/>
              </a:rPr>
              <a:t>      1 </a:t>
            </a:r>
            <a:r>
              <a:rPr lang="cs-CZ" sz="4000" b="1" dirty="0">
                <a:solidFill>
                  <a:srgbClr val="CC0000"/>
                </a:solidFill>
                <a:latin typeface="Comic Sans MS" panose="030F0702030302020204" pitchFamily="66" charset="0"/>
                <a:cs typeface="Times New Roman" pitchFamily="18" charset="0"/>
              </a:rPr>
              <a:t>dm</a:t>
            </a:r>
            <a:r>
              <a:rPr lang="cs-CZ" sz="4000" b="1" baseline="30000" dirty="0">
                <a:solidFill>
                  <a:srgbClr val="CC0000"/>
                </a:solidFill>
                <a:latin typeface="Comic Sans MS" panose="030F0702030302020204" pitchFamily="66" charset="0"/>
                <a:cs typeface="Times New Roman" pitchFamily="18" charset="0"/>
              </a:rPr>
              <a:t>3 </a:t>
            </a:r>
            <a:r>
              <a:rPr lang="cs-CZ" sz="4000" b="1" dirty="0">
                <a:solidFill>
                  <a:srgbClr val="CC0000"/>
                </a:solidFill>
                <a:latin typeface="Comic Sans MS" panose="030F0702030302020204" pitchFamily="66" charset="0"/>
                <a:cs typeface="Times New Roman" pitchFamily="18" charset="0"/>
              </a:rPr>
              <a:t>= 0,001 m</a:t>
            </a:r>
            <a:r>
              <a:rPr lang="cs-CZ" sz="4000" b="1" baseline="30000" dirty="0">
                <a:solidFill>
                  <a:srgbClr val="CC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endParaRPr lang="cs-CZ" sz="4000" b="1" dirty="0">
              <a:solidFill>
                <a:srgbClr val="CC0000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pPr marL="0" indent="0">
              <a:buNone/>
            </a:pP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756807874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5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16632"/>
            <a:ext cx="8568952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4000" b="1" dirty="0" smtClean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  </a:t>
            </a:r>
            <a:r>
              <a:rPr lang="cs-CZ" sz="4400" b="1" dirty="0" smtClean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Jednotky </a:t>
            </a:r>
            <a:r>
              <a:rPr lang="cs-CZ" sz="4400" b="1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používané v praxi</a:t>
            </a:r>
            <a:r>
              <a:rPr lang="cs-CZ" sz="4400" b="1" dirty="0" smtClean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cs-CZ" sz="4000" b="1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/>
            </a:r>
            <a:br>
              <a:rPr lang="cs-CZ" sz="4000" b="1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</a:br>
            <a:r>
              <a:rPr lang="cs-CZ" sz="4000" b="1" dirty="0" smtClean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  </a:t>
            </a:r>
            <a:r>
              <a:rPr lang="cs-CZ" sz="4000" b="1" dirty="0" smtClean="0">
                <a:solidFill>
                  <a:srgbClr val="001848"/>
                </a:solidFill>
                <a:latin typeface="Comic Sans MS" panose="030F0702030302020204" pitchFamily="66" charset="0"/>
                <a:cs typeface="Times New Roman" pitchFamily="18" charset="0"/>
              </a:rPr>
              <a:t>1 </a:t>
            </a:r>
            <a:r>
              <a:rPr lang="cs-CZ" sz="4000" b="1" dirty="0">
                <a:solidFill>
                  <a:srgbClr val="001848"/>
                </a:solidFill>
                <a:latin typeface="Comic Sans MS" panose="030F0702030302020204" pitchFamily="66" charset="0"/>
                <a:cs typeface="Times New Roman" pitchFamily="18" charset="0"/>
              </a:rPr>
              <a:t>litr = 1 krychlový decimetr</a:t>
            </a:r>
            <a:r>
              <a:rPr lang="cs-CZ" sz="4000" dirty="0">
                <a:solidFill>
                  <a:srgbClr val="001848"/>
                </a:solidFill>
                <a:latin typeface="Comic Sans MS" panose="030F0702030302020204" pitchFamily="66" charset="0"/>
                <a:cs typeface="Times New Roman" pitchFamily="18" charset="0"/>
              </a:rPr>
              <a:t/>
            </a:r>
            <a:br>
              <a:rPr lang="cs-CZ" sz="4000" dirty="0">
                <a:solidFill>
                  <a:srgbClr val="001848"/>
                </a:solidFill>
                <a:latin typeface="Comic Sans MS" panose="030F0702030302020204" pitchFamily="66" charset="0"/>
                <a:cs typeface="Times New Roman" pitchFamily="18" charset="0"/>
              </a:rPr>
            </a:br>
            <a:r>
              <a:rPr lang="cs-CZ" sz="4000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   </a:t>
            </a:r>
            <a:r>
              <a:rPr lang="cs-CZ" sz="4000" dirty="0" smtClean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    </a:t>
            </a:r>
            <a:r>
              <a:rPr lang="cs-CZ" sz="4000" b="1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1 l = 1 </a:t>
            </a:r>
            <a:r>
              <a:rPr lang="cs-CZ" sz="4000" b="1" dirty="0" smtClean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dm</a:t>
            </a:r>
            <a:r>
              <a:rPr lang="cs-CZ" sz="4000" b="1" baseline="30000" dirty="0" smtClean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</a:p>
          <a:p>
            <a:pPr marL="0" indent="0">
              <a:buNone/>
            </a:pPr>
            <a:r>
              <a:rPr lang="cs-CZ" sz="4000" dirty="0">
                <a:latin typeface="Comic Sans MS" panose="030F0702030302020204" pitchFamily="66" charset="0"/>
                <a:cs typeface="Times New Roman" pitchFamily="18" charset="0"/>
              </a:rPr>
              <a:t/>
            </a:r>
            <a:br>
              <a:rPr lang="cs-CZ" sz="4000" dirty="0">
                <a:latin typeface="Comic Sans MS" panose="030F0702030302020204" pitchFamily="66" charset="0"/>
                <a:cs typeface="Times New Roman" pitchFamily="18" charset="0"/>
              </a:rPr>
            </a:br>
            <a:r>
              <a:rPr lang="cs-CZ" sz="4000" dirty="0">
                <a:latin typeface="Comic Sans MS" panose="030F0702030302020204" pitchFamily="66" charset="0"/>
                <a:cs typeface="Times New Roman" pitchFamily="18" charset="0"/>
              </a:rPr>
              <a:t>  </a:t>
            </a:r>
            <a:r>
              <a:rPr lang="cs-CZ" sz="4000" b="1" dirty="0">
                <a:solidFill>
                  <a:srgbClr val="001848"/>
                </a:solidFill>
                <a:latin typeface="Comic Sans MS" panose="030F0702030302020204" pitchFamily="66" charset="0"/>
                <a:cs typeface="Times New Roman" pitchFamily="18" charset="0"/>
              </a:rPr>
              <a:t>1 mililitr = 1 tisícina litru =         </a:t>
            </a:r>
            <a:br>
              <a:rPr lang="cs-CZ" sz="4000" b="1" dirty="0">
                <a:solidFill>
                  <a:srgbClr val="001848"/>
                </a:solidFill>
                <a:latin typeface="Comic Sans MS" panose="030F0702030302020204" pitchFamily="66" charset="0"/>
                <a:cs typeface="Times New Roman" pitchFamily="18" charset="0"/>
              </a:rPr>
            </a:br>
            <a:r>
              <a:rPr lang="cs-CZ" sz="4000" b="1" dirty="0">
                <a:solidFill>
                  <a:srgbClr val="001848"/>
                </a:solidFill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cs-CZ" sz="4000" b="1" dirty="0" smtClean="0">
                <a:solidFill>
                  <a:srgbClr val="001848"/>
                </a:solidFill>
                <a:latin typeface="Comic Sans MS" panose="030F0702030302020204" pitchFamily="66" charset="0"/>
                <a:cs typeface="Times New Roman" pitchFamily="18" charset="0"/>
              </a:rPr>
              <a:t>   = 1 </a:t>
            </a:r>
            <a:r>
              <a:rPr lang="cs-CZ" sz="4000" b="1" dirty="0">
                <a:solidFill>
                  <a:srgbClr val="001848"/>
                </a:solidFill>
                <a:latin typeface="Comic Sans MS" panose="030F0702030302020204" pitchFamily="66" charset="0"/>
                <a:cs typeface="Times New Roman" pitchFamily="18" charset="0"/>
              </a:rPr>
              <a:t>krychlový centimetr </a:t>
            </a:r>
            <a:r>
              <a:rPr lang="cs-CZ" sz="4000" b="1" dirty="0">
                <a:solidFill>
                  <a:srgbClr val="002060"/>
                </a:solidFill>
                <a:latin typeface="Comic Sans MS" panose="030F0702030302020204" pitchFamily="66" charset="0"/>
                <a:cs typeface="Times New Roman" pitchFamily="18" charset="0"/>
              </a:rPr>
              <a:t> </a:t>
            </a:r>
            <a:endParaRPr lang="cs-CZ" sz="4000" b="1" dirty="0" smtClean="0">
              <a:solidFill>
                <a:srgbClr val="002060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cs-CZ" sz="4000" dirty="0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itchFamily="18" charset="0"/>
              </a:rPr>
              <a:t>        </a:t>
            </a:r>
            <a:r>
              <a:rPr lang="cs-CZ" sz="4000" b="1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1 ml = 0,001 l = 1 cm</a:t>
            </a:r>
            <a:r>
              <a:rPr lang="cs-CZ" sz="4000" b="1" baseline="30000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83711259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25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75529" y="197108"/>
            <a:ext cx="8964488" cy="44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196" tIns="25598" rIns="51196" bIns="25598">
            <a:spAutoFit/>
          </a:bodyPr>
          <a:lstStyle/>
          <a:p>
            <a:pPr defTabSz="512126"/>
            <a:r>
              <a:rPr lang="cs-CZ" sz="4400" b="1" dirty="0" smtClean="0">
                <a:solidFill>
                  <a:srgbClr val="001848"/>
                </a:solidFill>
                <a:latin typeface="Comic Sans MS" panose="030F0702030302020204" pitchFamily="66" charset="0"/>
                <a:cs typeface="Times New Roman" pitchFamily="18" charset="0"/>
              </a:rPr>
              <a:t>  </a:t>
            </a:r>
            <a:r>
              <a:rPr lang="cs-CZ" sz="4400" b="1" u="sng" dirty="0" smtClean="0">
                <a:solidFill>
                  <a:srgbClr val="001848"/>
                </a:solidFill>
                <a:latin typeface="Comic Sans MS" panose="030F0702030302020204" pitchFamily="66" charset="0"/>
                <a:cs typeface="Times New Roman" pitchFamily="18" charset="0"/>
              </a:rPr>
              <a:t>Převody </a:t>
            </a:r>
            <a:r>
              <a:rPr lang="cs-CZ" sz="4400" b="1" u="sng" dirty="0">
                <a:solidFill>
                  <a:srgbClr val="001848"/>
                </a:solidFill>
                <a:latin typeface="Comic Sans MS" panose="030F0702030302020204" pitchFamily="66" charset="0"/>
                <a:cs typeface="Times New Roman" pitchFamily="18" charset="0"/>
              </a:rPr>
              <a:t>jednotek</a:t>
            </a:r>
          </a:p>
          <a:p>
            <a:pPr defTabSz="512126"/>
            <a:endParaRPr lang="cs-CZ" sz="4000" b="1" u="sng" dirty="0">
              <a:solidFill>
                <a:srgbClr val="FF0000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pPr defTabSz="512126"/>
            <a:r>
              <a:rPr lang="cs-CZ" sz="4000" b="1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1 m</a:t>
            </a:r>
            <a:r>
              <a:rPr lang="cs-CZ" sz="4000" b="1" baseline="30000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r>
              <a:rPr lang="cs-CZ" sz="4000" b="1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 = 1000 dm</a:t>
            </a:r>
            <a:r>
              <a:rPr lang="cs-CZ" sz="4000" b="1" baseline="30000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r>
              <a:rPr lang="cs-CZ" sz="4000" b="1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 = 1 000 000 cm</a:t>
            </a:r>
            <a:r>
              <a:rPr lang="cs-CZ" sz="4000" b="1" baseline="30000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r>
              <a:rPr lang="cs-CZ" sz="4000" b="1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  </a:t>
            </a:r>
          </a:p>
          <a:p>
            <a:pPr defTabSz="512126"/>
            <a:r>
              <a:rPr lang="cs-CZ" sz="4000" b="1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1 dm</a:t>
            </a:r>
            <a:r>
              <a:rPr lang="cs-CZ" sz="4000" b="1" baseline="30000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r>
              <a:rPr lang="cs-CZ" sz="4000" b="1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 = 1 000 cm</a:t>
            </a:r>
            <a:r>
              <a:rPr lang="cs-CZ" sz="4000" b="1" baseline="30000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r>
              <a:rPr lang="cs-CZ" sz="4000" b="1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 = 1 </a:t>
            </a:r>
            <a:r>
              <a:rPr lang="cs-CZ" sz="4000" b="1" dirty="0" smtClean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l (litr)</a:t>
            </a:r>
            <a:endParaRPr lang="cs-CZ" sz="4000" b="1" dirty="0">
              <a:solidFill>
                <a:srgbClr val="C00000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pPr defTabSz="512126"/>
            <a:r>
              <a:rPr lang="cs-CZ" sz="4000" b="1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1 cm</a:t>
            </a:r>
            <a:r>
              <a:rPr lang="cs-CZ" sz="4000" b="1" baseline="30000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r>
              <a:rPr lang="cs-CZ" sz="4000" b="1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 = 1 000 mm</a:t>
            </a:r>
            <a:r>
              <a:rPr lang="cs-CZ" sz="4000" b="1" baseline="30000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r>
              <a:rPr lang="cs-CZ" sz="4000" b="1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 = 1 ml (mililitr) </a:t>
            </a:r>
          </a:p>
          <a:p>
            <a:pPr defTabSz="512126"/>
            <a:r>
              <a:rPr lang="cs-CZ" sz="4000" b="1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1 l = 10 dl (decilitr) = 1 000 ml</a:t>
            </a:r>
          </a:p>
          <a:p>
            <a:pPr defTabSz="512126"/>
            <a:r>
              <a:rPr lang="cs-CZ" sz="4000" b="1" dirty="0">
                <a:solidFill>
                  <a:srgbClr val="C00000"/>
                </a:solidFill>
                <a:latin typeface="Comic Sans MS" panose="030F0702030302020204" pitchFamily="66" charset="0"/>
                <a:cs typeface="Times New Roman" pitchFamily="18" charset="0"/>
              </a:rPr>
              <a:t>1 hl (hektolitr) = 100 l</a:t>
            </a:r>
          </a:p>
        </p:txBody>
      </p:sp>
    </p:spTree>
    <p:extLst>
      <p:ext uri="{BB962C8B-B14F-4D97-AF65-F5344CB8AC3E}">
        <p14:creationId xmlns:p14="http://schemas.microsoft.com/office/powerpoint/2010/main" val="2867319704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0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0"/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0"/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0"/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750"/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 smtClean="0">
                <a:solidFill>
                  <a:srgbClr val="001848"/>
                </a:solidFill>
                <a:latin typeface="Comic Sans MS" panose="030F0702030302020204" pitchFamily="66" charset="0"/>
              </a:rPr>
              <a:t>Převeďte:</a:t>
            </a:r>
            <a:endParaRPr lang="cs-CZ" b="1" dirty="0">
              <a:solidFill>
                <a:srgbClr val="001848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 defTabSz="512126">
              <a:buNone/>
            </a:pP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2 m</a:t>
            </a:r>
            <a:r>
              <a:rPr lang="cs-CZ" sz="3600" b="1" baseline="30000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= 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.......... dm</a:t>
            </a:r>
            <a:r>
              <a:rPr lang="cs-CZ" sz="3600" b="1" baseline="30000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endParaRPr lang="cs-CZ" sz="3600" b="1" baseline="30000" dirty="0">
              <a:solidFill>
                <a:srgbClr val="800000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pPr marL="0" indent="0" defTabSz="512126">
              <a:buNone/>
            </a:pP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35 cm</a:t>
            </a:r>
            <a:r>
              <a:rPr lang="cs-CZ" sz="3600" b="1" baseline="30000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= 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.......... 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dm</a:t>
            </a:r>
            <a:r>
              <a:rPr lang="cs-CZ" sz="3600" b="1" baseline="30000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</a:p>
          <a:p>
            <a:pPr marL="0" indent="0" defTabSz="512126">
              <a:buNone/>
            </a:pP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781 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dm</a:t>
            </a:r>
            <a:r>
              <a:rPr lang="cs-CZ" sz="3600" b="1" baseline="30000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= 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.......... 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cm</a:t>
            </a:r>
            <a:r>
              <a:rPr lang="cs-CZ" sz="3600" b="1" baseline="30000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</a:p>
          <a:p>
            <a:pPr marL="0" indent="0" defTabSz="512126">
              <a:buNone/>
            </a:pP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5 l = 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.......... 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ml</a:t>
            </a:r>
          </a:p>
          <a:p>
            <a:pPr marL="0" indent="0" defTabSz="512126">
              <a:buNone/>
            </a:pP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39 dm</a:t>
            </a:r>
            <a:r>
              <a:rPr lang="cs-CZ" sz="3600" b="1" baseline="30000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= .......... l</a:t>
            </a:r>
          </a:p>
          <a:p>
            <a:pPr marL="0" indent="0" defTabSz="512126">
              <a:buNone/>
            </a:pP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45 ml = 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.......... 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cm</a:t>
            </a:r>
            <a:r>
              <a:rPr lang="cs-CZ" sz="3600" b="1" baseline="30000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</a:p>
          <a:p>
            <a:pPr defTabSz="512126"/>
            <a:endParaRPr lang="cs-CZ" b="1" i="1" baseline="30000" dirty="0">
              <a:solidFill>
                <a:srgbClr val="800000"/>
              </a:solidFill>
              <a:latin typeface="Comic Sans MS" pitchFamily="66" charset="0"/>
            </a:endParaRPr>
          </a:p>
          <a:p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908720"/>
            <a:ext cx="2520280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17288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25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750"/>
                            </p:stCondLst>
                            <p:childTnLst>
                              <p:par>
                                <p:cTn id="3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1143000"/>
          </a:xfrm>
        </p:spPr>
        <p:txBody>
          <a:bodyPr/>
          <a:lstStyle/>
          <a:p>
            <a:pPr algn="l"/>
            <a:r>
              <a:rPr lang="cs-CZ" b="1" dirty="0" smtClean="0">
                <a:solidFill>
                  <a:srgbClr val="001848"/>
                </a:solidFill>
                <a:latin typeface="Comic Sans MS" panose="030F0702030302020204" pitchFamily="66" charset="0"/>
              </a:rPr>
              <a:t>Kontrolujte:</a:t>
            </a:r>
            <a:endParaRPr lang="cs-CZ" b="1" dirty="0">
              <a:solidFill>
                <a:srgbClr val="001848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67544" y="1196752"/>
            <a:ext cx="8085584" cy="5112568"/>
          </a:xfrm>
        </p:spPr>
        <p:txBody>
          <a:bodyPr/>
          <a:lstStyle/>
          <a:p>
            <a:pPr marL="0" indent="0" defTabSz="512126">
              <a:buNone/>
            </a:pP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2 m</a:t>
            </a:r>
            <a:r>
              <a:rPr lang="cs-CZ" sz="3600" b="1" baseline="30000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= </a:t>
            </a:r>
            <a:r>
              <a:rPr lang="cs-CZ" sz="3600" b="1" dirty="0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itchFamily="18" charset="0"/>
              </a:rPr>
              <a:t>2 000 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dm</a:t>
            </a:r>
            <a:r>
              <a:rPr lang="cs-CZ" sz="3600" b="1" baseline="30000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endParaRPr lang="cs-CZ" sz="3600" b="1" baseline="30000" dirty="0">
              <a:solidFill>
                <a:srgbClr val="800000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pPr marL="0" indent="0" defTabSz="512126">
              <a:buNone/>
            </a:pP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35 cm</a:t>
            </a:r>
            <a:r>
              <a:rPr lang="cs-CZ" sz="3600" b="1" baseline="30000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= </a:t>
            </a:r>
            <a:r>
              <a:rPr lang="cs-CZ" sz="3600" b="1" dirty="0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itchFamily="18" charset="0"/>
              </a:rPr>
              <a:t>0,035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dm</a:t>
            </a:r>
            <a:r>
              <a:rPr lang="cs-CZ" sz="3600" b="1" baseline="30000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endParaRPr lang="cs-CZ" sz="3600" b="1" baseline="30000" dirty="0">
              <a:solidFill>
                <a:srgbClr val="800000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pPr marL="0" indent="0" defTabSz="512126">
              <a:buNone/>
            </a:pP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781 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dm</a:t>
            </a:r>
            <a:r>
              <a:rPr lang="cs-CZ" sz="3600" b="1" baseline="30000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=</a:t>
            </a:r>
            <a:r>
              <a:rPr lang="cs-CZ" sz="3600" b="1" dirty="0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itchFamily="18" charset="0"/>
              </a:rPr>
              <a:t>781 000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cm</a:t>
            </a:r>
            <a:r>
              <a:rPr lang="cs-CZ" sz="3600" b="1" baseline="30000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</a:p>
          <a:p>
            <a:pPr marL="0" indent="0" defTabSz="512126">
              <a:buNone/>
            </a:pP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5 l 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= </a:t>
            </a:r>
            <a:r>
              <a:rPr lang="cs-CZ" sz="3600" b="1" dirty="0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itchFamily="18" charset="0"/>
              </a:rPr>
              <a:t>5 000 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ml</a:t>
            </a:r>
            <a:endParaRPr lang="cs-CZ" sz="3600" b="1" dirty="0">
              <a:solidFill>
                <a:srgbClr val="800000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pPr marL="0" indent="0" defTabSz="512126">
              <a:buNone/>
            </a:pP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39 dm</a:t>
            </a:r>
            <a:r>
              <a:rPr lang="cs-CZ" sz="3600" b="1" baseline="30000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= </a:t>
            </a:r>
            <a:r>
              <a:rPr lang="cs-CZ" sz="3600" b="1" dirty="0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itchFamily="18" charset="0"/>
              </a:rPr>
              <a:t>39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l</a:t>
            </a:r>
            <a:endParaRPr lang="cs-CZ" sz="3600" b="1" dirty="0">
              <a:solidFill>
                <a:srgbClr val="800000"/>
              </a:solidFill>
              <a:latin typeface="Comic Sans MS" panose="030F0702030302020204" pitchFamily="66" charset="0"/>
              <a:cs typeface="Times New Roman" pitchFamily="18" charset="0"/>
            </a:endParaRPr>
          </a:p>
          <a:p>
            <a:pPr marL="0" indent="0" defTabSz="512126">
              <a:buNone/>
            </a:pPr>
            <a:r>
              <a:rPr lang="cs-CZ" sz="3600" b="1" dirty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45 ml = </a:t>
            </a:r>
            <a:r>
              <a:rPr lang="cs-CZ" sz="3600" b="1" dirty="0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itchFamily="18" charset="0"/>
              </a:rPr>
              <a:t>45</a:t>
            </a:r>
            <a:r>
              <a:rPr lang="cs-CZ" sz="3600" b="1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 cm</a:t>
            </a:r>
            <a:r>
              <a:rPr lang="cs-CZ" sz="3600" b="1" baseline="30000" dirty="0" smtClean="0">
                <a:solidFill>
                  <a:srgbClr val="800000"/>
                </a:solidFill>
                <a:latin typeface="Comic Sans MS" panose="030F0702030302020204" pitchFamily="66" charset="0"/>
                <a:cs typeface="Times New Roman" pitchFamily="18" charset="0"/>
              </a:rPr>
              <a:t>3</a:t>
            </a:r>
          </a:p>
          <a:p>
            <a:pPr marL="0" indent="0">
              <a:buNone/>
            </a:pPr>
            <a:endParaRPr lang="cs-CZ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854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358</Words>
  <Application>Microsoft Office PowerPoint</Application>
  <PresentationFormat>Předvádění na obrazovce (4:3)</PresentationFormat>
  <Paragraphs>63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Jednotky objemu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Převeďte:</vt:lpstr>
      <vt:lpstr>Kontrolujte:</vt:lpstr>
      <vt:lpstr>Převeďte:</vt:lpstr>
      <vt:lpstr>Kontrolujte:</vt:lpstr>
      <vt:lpstr>Úkol:</vt:lpstr>
      <vt:lpstr>Použité 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Jednotky objemu</dc:title>
  <dc:creator>Eliška</dc:creator>
  <cp:lastModifiedBy>Eliška</cp:lastModifiedBy>
  <cp:revision>23</cp:revision>
  <dcterms:created xsi:type="dcterms:W3CDTF">2014-02-07T16:31:53Z</dcterms:created>
  <dcterms:modified xsi:type="dcterms:W3CDTF">2014-02-28T21:24:29Z</dcterms:modified>
</cp:coreProperties>
</file>