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0"/>
    <a:srgbClr val="660066"/>
    <a:srgbClr val="9900CC"/>
    <a:srgbClr val="800080"/>
    <a:srgbClr val="F7FEA2"/>
    <a:srgbClr val="F7F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CF068-915D-40C6-A59D-518897490DA9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31B86-8B9D-4820-984F-5167E52F6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48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1B86-8B9D-4820-984F-5167E52F624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55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1B86-8B9D-4820-984F-5167E52F6242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7/Polwanderung.jpg" TargetMode="External"/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129614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Měření délky</a:t>
            </a:r>
            <a:endParaRPr lang="cs-CZ" sz="5400" b="1" dirty="0">
              <a:solidFill>
                <a:srgbClr val="000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02060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2012, listopad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512" y="203156"/>
            <a:ext cx="475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</a:rPr>
              <a:t>Svinovací měřidla, pásmo</a:t>
            </a:r>
            <a:endParaRPr lang="cs-CZ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2" name="Picture 5" descr="pa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4467"/>
            <a:ext cx="34039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Obrázek 162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443" y="3821719"/>
            <a:ext cx="2304256" cy="1728192"/>
          </a:xfrm>
          <a:prstGeom prst="rect">
            <a:avLst/>
          </a:prstGeom>
        </p:spPr>
      </p:pic>
      <p:pic>
        <p:nvPicPr>
          <p:cNvPr id="165" name="Obrázek 164" descr="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924944"/>
            <a:ext cx="3390515" cy="2307244"/>
          </a:xfrm>
          <a:prstGeom prst="rect">
            <a:avLst/>
          </a:prstGeom>
        </p:spPr>
      </p:pic>
      <p:pic>
        <p:nvPicPr>
          <p:cNvPr id="166" name="Obrázek 165" descr="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671624" y="1576583"/>
            <a:ext cx="3635895" cy="18921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848" y="274320"/>
            <a:ext cx="8228306" cy="134016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cs-CZ" sz="40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</a:rPr>
              <a:t>Posuvné měřidlo</a:t>
            </a:r>
            <a:r>
              <a:rPr lang="cs-CZ" sz="4000" b="1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cs-CZ" sz="40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cs-CZ" sz="4000" b="1" i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Zástupný symbol pro obsah 5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4176464" cy="3132349"/>
          </a:xfrm>
        </p:spPr>
      </p:pic>
      <p:pic>
        <p:nvPicPr>
          <p:cNvPr id="8" name="Obrázek 7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839" y="1412776"/>
            <a:ext cx="569894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Mikrometrické měřidlo</a:t>
            </a:r>
            <a:endParaRPr lang="cs-CZ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71675"/>
            <a:ext cx="2561147" cy="4525963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1675"/>
            <a:ext cx="526209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9899" y="0"/>
            <a:ext cx="8228306" cy="1143000"/>
          </a:xfrm>
        </p:spPr>
        <p:txBody>
          <a:bodyPr/>
          <a:lstStyle/>
          <a:p>
            <a:pPr algn="l"/>
            <a:r>
              <a:rPr lang="cs-CZ" sz="4800" b="1" dirty="0" smtClean="0">
                <a:solidFill>
                  <a:srgbClr val="000050"/>
                </a:solidFill>
                <a:latin typeface="Comic Sans MS" pitchFamily="66" charset="0"/>
              </a:rPr>
              <a:t>Zápis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55" y="1031558"/>
            <a:ext cx="8660268" cy="5119212"/>
          </a:xfrm>
        </p:spPr>
        <p:txBody>
          <a:bodyPr/>
          <a:lstStyle/>
          <a:p>
            <a:pPr>
              <a:defRPr/>
            </a:pPr>
            <a:r>
              <a:rPr lang="cs-CZ" sz="4400" dirty="0" smtClean="0">
                <a:solidFill>
                  <a:srgbClr val="000050"/>
                </a:solidFill>
                <a:latin typeface="Comic Sans MS" pitchFamily="66" charset="0"/>
              </a:rPr>
              <a:t>Pro </a:t>
            </a:r>
            <a:r>
              <a:rPr lang="cs-CZ" sz="4400" dirty="0">
                <a:solidFill>
                  <a:srgbClr val="000050"/>
                </a:solidFill>
                <a:latin typeface="Comic Sans MS" pitchFamily="66" charset="0"/>
              </a:rPr>
              <a:t>běžná měření délky se používá </a:t>
            </a:r>
            <a:r>
              <a:rPr lang="cs-CZ" sz="4400" dirty="0">
                <a:solidFill>
                  <a:srgbClr val="C00000"/>
                </a:solidFill>
                <a:latin typeface="Comic Sans MS" pitchFamily="66" charset="0"/>
              </a:rPr>
              <a:t>pravítko, posuvné měřidlo, mikrometr, skládací </a:t>
            </a:r>
            <a:r>
              <a:rPr lang="cs-CZ" sz="4400" dirty="0" smtClean="0">
                <a:solidFill>
                  <a:srgbClr val="C00000"/>
                </a:solidFill>
                <a:latin typeface="Comic Sans MS" pitchFamily="66" charset="0"/>
              </a:rPr>
              <a:t>metr, krejčovský metr, pásmo</a:t>
            </a:r>
            <a:r>
              <a:rPr lang="cs-CZ" sz="4400" dirty="0" smtClean="0">
                <a:solidFill>
                  <a:srgbClr val="00005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  <a:defRPr/>
            </a:pPr>
            <a:endParaRPr lang="cs-CZ" sz="4400" dirty="0">
              <a:solidFill>
                <a:srgbClr val="000050"/>
              </a:solidFill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</a:rPr>
              <a:t>Digitální měřidla</a:t>
            </a:r>
            <a:r>
              <a:rPr lang="cs-CZ" sz="4000" b="1" dirty="0" smtClean="0">
                <a:solidFill>
                  <a:srgbClr val="000050"/>
                </a:solidFill>
                <a:latin typeface="Comic Sans MS" pitchFamily="66" charset="0"/>
              </a:rPr>
              <a:t> </a:t>
            </a:r>
            <a:r>
              <a:rPr lang="cs-CZ" sz="4000" dirty="0" smtClean="0">
                <a:solidFill>
                  <a:srgbClr val="000050"/>
                </a:solidFill>
                <a:latin typeface="Comic Sans MS" pitchFamily="66" charset="0"/>
              </a:rPr>
              <a:t>– jsou vybavena číslicovým zobrazením měřené délky.</a:t>
            </a:r>
          </a:p>
          <a:p>
            <a:endParaRPr lang="cs-CZ" sz="4000" dirty="0"/>
          </a:p>
        </p:txBody>
      </p:sp>
      <p:pic>
        <p:nvPicPr>
          <p:cNvPr id="4" name="Obrázek 3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376" y="2396306"/>
            <a:ext cx="7018547" cy="3458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s-CZ" sz="48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cs-CZ" sz="4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4800" b="1" dirty="0" smtClean="0">
                <a:solidFill>
                  <a:srgbClr val="000050"/>
                </a:solidFill>
                <a:latin typeface="Comic Sans MS" pitchFamily="66" charset="0"/>
              </a:rPr>
              <a:t>Doplň:</a:t>
            </a:r>
            <a:r>
              <a:rPr lang="cs-CZ" dirty="0" smtClean="0">
                <a:solidFill>
                  <a:srgbClr val="000050"/>
                </a:solidFill>
                <a:latin typeface="Comic Sans MS" pitchFamily="66" charset="0"/>
              </a:rPr>
              <a:t/>
            </a:r>
            <a:br>
              <a:rPr lang="cs-CZ" dirty="0" smtClean="0">
                <a:solidFill>
                  <a:srgbClr val="000050"/>
                </a:solidFill>
                <a:latin typeface="Comic Sans MS" pitchFamily="66" charset="0"/>
              </a:rPr>
            </a:br>
            <a: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cs-CZ" sz="4000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2" name="Zástupný symbol pro obsah 31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78539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  <a:t>3,5 km = ..... m = ..... dm = ..... cm</a:t>
            </a:r>
          </a:p>
          <a:p>
            <a: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  <a:t>210 cm = ..... mm =..... m = ..... km</a:t>
            </a:r>
          </a:p>
          <a:p>
            <a: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  <a:t>40 dm = ..... m = ..... cm = ..... mm</a:t>
            </a:r>
          </a:p>
          <a:p>
            <a: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  <a:t>5,6 m = ..... cm = ..... mm = ..... km</a:t>
            </a:r>
          </a:p>
          <a:p>
            <a: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  <a:t>0,07 km = ….. m = ..... dm = ..... cm </a:t>
            </a:r>
            <a:br>
              <a:rPr lang="cs-CZ" sz="4000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2"/>
      <p:bldP spid="3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000050"/>
                </a:solidFill>
                <a:latin typeface="Comic Sans MS" pitchFamily="66" charset="0"/>
              </a:rPr>
              <a:t>Zkontroluj:</a:t>
            </a:r>
            <a:endParaRPr lang="cs-CZ" b="1" dirty="0">
              <a:solidFill>
                <a:srgbClr val="000050"/>
              </a:solidFill>
              <a:latin typeface="Comic Sans MS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3,5 km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3 500 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35 000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dm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350 000 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cm</a:t>
            </a:r>
          </a:p>
          <a:p>
            <a:pPr>
              <a:buNone/>
            </a:pP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210 cm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2 100 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mm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2,1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 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0,002 1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 km</a:t>
            </a:r>
          </a:p>
          <a:p>
            <a:pPr>
              <a:buNone/>
            </a:pP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40 dm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4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 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400 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cm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4 000 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mm</a:t>
            </a:r>
          </a:p>
          <a:p>
            <a:pPr>
              <a:buNone/>
            </a:pP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5,6 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560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 cm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5 600 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mm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0,005 6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 km</a:t>
            </a:r>
          </a:p>
          <a:p>
            <a:pPr>
              <a:buNone/>
            </a:pP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0,07 km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70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 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700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 dm =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7 000 </a:t>
            </a:r>
            <a: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  <a:t>cm </a:t>
            </a:r>
            <a:br>
              <a:rPr lang="cs-CZ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6. ročník základní školy. Dotisk 2. vydání. Nakladatelství  Prometheus, spol. s r. o., Praha 4, 2006 . Učebnice pro základní školy. ISBN 80-7196-146-5.</a:t>
            </a:r>
          </a:p>
          <a:p>
            <a:pPr>
              <a:buNone/>
            </a:pPr>
            <a:endParaRPr lang="cs-CZ" sz="1800" dirty="0" smtClean="0">
              <a:hlinkClick r:id="rId3"/>
            </a:endParaRPr>
          </a:p>
          <a:p>
            <a:r>
              <a:rPr lang="cs-CZ" sz="1800" dirty="0" smtClean="0"/>
              <a:t>Zdroj obrázků: vlastní </a:t>
            </a:r>
            <a:r>
              <a:rPr lang="cs-CZ" sz="1800" dirty="0" smtClean="0"/>
              <a:t>tvorba</a:t>
            </a:r>
            <a:r>
              <a:rPr lang="cs-CZ" sz="1800" dirty="0" smtClean="0"/>
              <a:t>.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Měření délky. </a:t>
            </a:r>
            <a:br>
              <a:rPr lang="cs-CZ" sz="4800" b="1" dirty="0" smtClean="0">
                <a:solidFill>
                  <a:srgbClr val="0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sz="4800" b="1" dirty="0" smtClean="0">
                <a:solidFill>
                  <a:srgbClr val="0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Jednotky délky.</a:t>
            </a:r>
            <a:endParaRPr lang="cs-CZ" sz="4800" b="1" dirty="0">
              <a:solidFill>
                <a:srgbClr val="000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Zástupný symbol pro obsah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76872"/>
            <a:ext cx="5112568" cy="32727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496944" cy="45262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0050"/>
                </a:solidFill>
                <a:latin typeface="Comic Sans MS" pitchFamily="66" charset="0"/>
              </a:rPr>
              <a:t>Rozměry těles, případně vzdálenosti mezi tělesy, určuje základní fyzikální veličina - </a:t>
            </a:r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</a:rPr>
              <a:t>délka</a:t>
            </a:r>
            <a:r>
              <a:rPr lang="cs-CZ" sz="4000" dirty="0" smtClean="0">
                <a:solidFill>
                  <a:srgbClr val="000050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0050"/>
                </a:solidFill>
                <a:latin typeface="Comic Sans MS" pitchFamily="66" charset="0"/>
              </a:rPr>
              <a:t>Značíme </a:t>
            </a:r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</a:rPr>
              <a:t>d</a:t>
            </a:r>
            <a:r>
              <a:rPr lang="cs-CZ" sz="4000" b="1" dirty="0" smtClean="0">
                <a:solidFill>
                  <a:srgbClr val="000050"/>
                </a:solidFill>
                <a:latin typeface="Comic Sans MS" pitchFamily="66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cs-CZ" sz="4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Comic Sans MS" pitchFamily="66" charset="0"/>
              </a:rPr>
              <a:t>První jednotky délky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496944" cy="489599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0050"/>
                </a:solidFill>
                <a:latin typeface="Comic Sans MS" pitchFamily="66" charset="0"/>
              </a:rPr>
              <a:t>Délka – jedna z prvních veličin, kterou lidstvo potřebovalo měřit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0050"/>
                </a:solidFill>
                <a:latin typeface="Comic Sans MS" pitchFamily="66" charset="0"/>
              </a:rPr>
              <a:t>První odvozování bylo z rozměrů lidského těla</a:t>
            </a:r>
          </a:p>
          <a:p>
            <a:pPr lvl="1">
              <a:lnSpc>
                <a:spcPct val="90000"/>
              </a:lnSpc>
            </a:pPr>
            <a:r>
              <a:rPr lang="cs-CZ" sz="3200" dirty="0" smtClean="0">
                <a:solidFill>
                  <a:srgbClr val="C00000"/>
                </a:solidFill>
                <a:latin typeface="Comic Sans MS" pitchFamily="66" charset="0"/>
              </a:rPr>
              <a:t>stopa </a:t>
            </a:r>
            <a:r>
              <a:rPr lang="cs-CZ" sz="3200" dirty="0" smtClean="0">
                <a:solidFill>
                  <a:srgbClr val="000050"/>
                </a:solidFill>
                <a:latin typeface="Comic Sans MS" pitchFamily="66" charset="0"/>
              </a:rPr>
              <a:t>– asi 30 cm</a:t>
            </a:r>
          </a:p>
          <a:p>
            <a:pPr lvl="1">
              <a:lnSpc>
                <a:spcPct val="90000"/>
              </a:lnSpc>
            </a:pPr>
            <a:r>
              <a:rPr lang="cs-CZ" sz="3200" dirty="0" smtClean="0">
                <a:solidFill>
                  <a:srgbClr val="C00000"/>
                </a:solidFill>
                <a:latin typeface="Comic Sans MS" pitchFamily="66" charset="0"/>
              </a:rPr>
              <a:t>palec</a:t>
            </a:r>
            <a:r>
              <a:rPr lang="cs-CZ" sz="3200" dirty="0" smtClean="0">
                <a:solidFill>
                  <a:srgbClr val="000050"/>
                </a:solidFill>
                <a:latin typeface="Comic Sans MS" pitchFamily="66" charset="0"/>
              </a:rPr>
              <a:t> – asi 2,5 cm </a:t>
            </a:r>
          </a:p>
          <a:p>
            <a:pPr lvl="1">
              <a:lnSpc>
                <a:spcPct val="90000"/>
              </a:lnSpc>
            </a:pPr>
            <a:r>
              <a:rPr lang="cs-CZ" sz="3200" dirty="0" smtClean="0">
                <a:solidFill>
                  <a:srgbClr val="C00000"/>
                </a:solidFill>
                <a:latin typeface="Comic Sans MS" pitchFamily="66" charset="0"/>
              </a:rPr>
              <a:t>loket</a:t>
            </a:r>
            <a:r>
              <a:rPr lang="cs-CZ" sz="3200" dirty="0" smtClean="0">
                <a:solidFill>
                  <a:srgbClr val="000050"/>
                </a:solidFill>
                <a:latin typeface="Comic Sans MS" pitchFamily="66" charset="0"/>
              </a:rPr>
              <a:t> (vídeňský) – asi 0,75 m</a:t>
            </a:r>
          </a:p>
          <a:p>
            <a:pPr lvl="1">
              <a:lnSpc>
                <a:spcPct val="90000"/>
              </a:lnSpc>
            </a:pPr>
            <a:r>
              <a:rPr lang="cs-CZ" sz="3200" dirty="0" smtClean="0">
                <a:solidFill>
                  <a:srgbClr val="C00000"/>
                </a:solidFill>
                <a:latin typeface="Comic Sans MS" pitchFamily="66" charset="0"/>
              </a:rPr>
              <a:t>krok</a:t>
            </a:r>
            <a:r>
              <a:rPr lang="cs-CZ" sz="3200" dirty="0" smtClean="0">
                <a:solidFill>
                  <a:srgbClr val="000050"/>
                </a:solidFill>
                <a:latin typeface="Comic Sans MS" pitchFamily="66" charset="0"/>
              </a:rPr>
              <a:t> (stará česká jednotka) 1 krok = přibližně 60 cm) </a:t>
            </a:r>
            <a:endParaRPr lang="cs-CZ" sz="3200" dirty="0">
              <a:solidFill>
                <a:srgbClr val="00005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cs-CZ" sz="3200" dirty="0" smtClean="0">
                <a:solidFill>
                  <a:srgbClr val="C00000"/>
                </a:solidFill>
                <a:latin typeface="Comic Sans MS" pitchFamily="66" charset="0"/>
              </a:rPr>
              <a:t>sáh, píď</a:t>
            </a:r>
            <a:r>
              <a:rPr lang="cs-CZ" sz="3200" dirty="0" smtClean="0">
                <a:solidFill>
                  <a:srgbClr val="000050"/>
                </a:solidFill>
                <a:latin typeface="Comic Sans MS" pitchFamily="66" charset="0"/>
              </a:rPr>
              <a:t>,….  </a:t>
            </a:r>
            <a:endParaRPr lang="cs-CZ" sz="3200" dirty="0" smtClean="0">
              <a:solidFill>
                <a:srgbClr val="00005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  <p:bldP spid="40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521" y="642938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0050"/>
                </a:solidFill>
                <a:latin typeface="Comic Sans MS" pitchFamily="66" charset="0"/>
              </a:rPr>
              <a:t>Základní jednotka délky </a:t>
            </a:r>
          </a:p>
          <a:p>
            <a:r>
              <a:rPr lang="cs-CZ" sz="4000" dirty="0">
                <a:solidFill>
                  <a:srgbClr val="000050"/>
                </a:solidFill>
                <a:latin typeface="Comic Sans MS" pitchFamily="66" charset="0"/>
              </a:rPr>
              <a:t> </a:t>
            </a:r>
            <a:r>
              <a:rPr lang="cs-CZ" sz="4000" dirty="0" smtClean="0">
                <a:solidFill>
                  <a:srgbClr val="000050"/>
                </a:solidFill>
                <a:latin typeface="Comic Sans MS" pitchFamily="66" charset="0"/>
              </a:rPr>
              <a:t>  je </a:t>
            </a:r>
            <a:r>
              <a:rPr lang="cs-CZ" sz="4000" dirty="0">
                <a:solidFill>
                  <a:srgbClr val="C00000"/>
                </a:solidFill>
                <a:latin typeface="Comic Sans MS" pitchFamily="66" charset="0"/>
              </a:rPr>
              <a:t>metr</a:t>
            </a:r>
            <a:r>
              <a:rPr lang="cs-CZ" sz="4000" dirty="0">
                <a:solidFill>
                  <a:srgbClr val="000050"/>
                </a:solidFill>
                <a:latin typeface="Comic Sans MS" pitchFamily="66" charset="0"/>
              </a:rPr>
              <a:t>, značka </a:t>
            </a:r>
            <a:r>
              <a:rPr lang="cs-CZ" sz="4000" dirty="0">
                <a:solidFill>
                  <a:srgbClr val="C00000"/>
                </a:solidFill>
                <a:latin typeface="Comic Sans MS" pitchFamily="66" charset="0"/>
              </a:rPr>
              <a:t>m</a:t>
            </a:r>
            <a:r>
              <a:rPr lang="cs-CZ" sz="4000" dirty="0">
                <a:solidFill>
                  <a:srgbClr val="000050"/>
                </a:solidFill>
                <a:latin typeface="Comic Sans MS" pitchFamily="66" charset="0"/>
              </a:rPr>
              <a:t>.</a:t>
            </a:r>
          </a:p>
          <a:p>
            <a:endParaRPr lang="cs-CZ" sz="4000" dirty="0">
              <a:solidFill>
                <a:srgbClr val="000050"/>
              </a:solidFill>
              <a:latin typeface="Comic Sans MS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1 </a:t>
            </a:r>
            <a:r>
              <a:rPr lang="cs-CZ" sz="4000" dirty="0">
                <a:solidFill>
                  <a:srgbClr val="C00000"/>
                </a:solidFill>
                <a:latin typeface="Comic Sans MS" pitchFamily="66" charset="0"/>
              </a:rPr>
              <a:t>metr </a:t>
            </a:r>
            <a:r>
              <a:rPr lang="cs-CZ" sz="4000" b="0" dirty="0">
                <a:solidFill>
                  <a:srgbClr val="000050"/>
                </a:solidFill>
                <a:latin typeface="Comic Sans MS" pitchFamily="66" charset="0"/>
              </a:rPr>
              <a:t>je určen vzdáleností, kterou světlo urazí za určitou dobu ve vakuu.</a:t>
            </a:r>
            <a:endParaRPr lang="cs-CZ" sz="4000" dirty="0">
              <a:solidFill>
                <a:srgbClr val="000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964488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rgbClr val="000050"/>
                </a:solidFill>
                <a:latin typeface="Comic Sans MS" pitchFamily="66" charset="0"/>
              </a:rPr>
              <a:t>Jednotka</a:t>
            </a:r>
            <a:r>
              <a:rPr lang="cs-CZ" sz="3600" b="1" dirty="0" smtClean="0">
                <a:solidFill>
                  <a:srgbClr val="0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metr 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rgbClr val="000050"/>
                </a:solidFill>
                <a:latin typeface="Comic Sans MS" pitchFamily="66" charset="0"/>
              </a:rPr>
              <a:t>původně odvozena z rozměrů Země – 18. st.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rgbClr val="000050"/>
                </a:solidFill>
                <a:latin typeface="Comic Sans MS" pitchFamily="66" charset="0"/>
              </a:rPr>
              <a:t>na základě měření byla zhotovena </a:t>
            </a:r>
            <a:r>
              <a:rPr lang="cs-CZ" sz="3600" dirty="0" err="1" smtClean="0">
                <a:solidFill>
                  <a:srgbClr val="000050"/>
                </a:solidFill>
                <a:latin typeface="Comic Sans MS" pitchFamily="66" charset="0"/>
              </a:rPr>
              <a:t>platinoiridiová</a:t>
            </a:r>
            <a:r>
              <a:rPr lang="cs-CZ" sz="3600" dirty="0" smtClean="0">
                <a:solidFill>
                  <a:srgbClr val="000050"/>
                </a:solidFill>
                <a:latin typeface="Comic Sans MS" pitchFamily="66" charset="0"/>
              </a:rPr>
              <a:t> tyč, kde byla vzdálenost vyznačena ryskami – uložena v Paříži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rgbClr val="000050"/>
                </a:solidFill>
                <a:latin typeface="Comic Sans MS" pitchFamily="66" charset="0"/>
              </a:rPr>
              <a:t>v současnosti – odvození pomocí rychlosti světla </a:t>
            </a:r>
          </a:p>
          <a:p>
            <a:pPr lvl="1">
              <a:buNone/>
            </a:pPr>
            <a:endParaRPr lang="cs-CZ" sz="3600" dirty="0" smtClean="0">
              <a:solidFill>
                <a:srgbClr val="000050"/>
              </a:solidFill>
            </a:endParaRPr>
          </a:p>
          <a:p>
            <a:pPr lvl="1"/>
            <a:endParaRPr lang="cs-CZ" sz="3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2477" y="621507"/>
            <a:ext cx="81457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dirty="0">
                <a:solidFill>
                  <a:srgbClr val="000050"/>
                </a:solidFill>
                <a:latin typeface="Comic Sans MS" pitchFamily="66" charset="0"/>
              </a:rPr>
              <a:t>Díly a násobky: 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mm</a:t>
            </a:r>
            <a:r>
              <a:rPr lang="cs-CZ" sz="4000" dirty="0">
                <a:solidFill>
                  <a:srgbClr val="C00000"/>
                </a:solidFill>
                <a:latin typeface="Comic Sans MS" pitchFamily="66" charset="0"/>
              </a:rPr>
              <a:t>, cm, dm, km</a:t>
            </a:r>
          </a:p>
          <a:p>
            <a:r>
              <a:rPr lang="cs-CZ" sz="4000" b="0" dirty="0">
                <a:solidFill>
                  <a:srgbClr val="000050"/>
                </a:solidFill>
                <a:latin typeface="Comic Sans MS" pitchFamily="66" charset="0"/>
              </a:rPr>
              <a:t>Vztahy mezi jednotkami délky:</a:t>
            </a:r>
          </a:p>
          <a:p>
            <a:r>
              <a:rPr lang="cs-CZ" sz="4000" b="0" dirty="0" smtClean="0">
                <a:solidFill>
                  <a:srgbClr val="C00000"/>
                </a:solidFill>
                <a:latin typeface="Comic Sans MS" pitchFamily="66" charset="0"/>
              </a:rPr>
              <a:t>1 </a:t>
            </a:r>
            <a:r>
              <a:rPr lang="cs-CZ" sz="4000" b="0" dirty="0">
                <a:solidFill>
                  <a:srgbClr val="C00000"/>
                </a:solidFill>
                <a:latin typeface="Comic Sans MS" pitchFamily="66" charset="0"/>
              </a:rPr>
              <a:t>dm </a:t>
            </a:r>
            <a:r>
              <a:rPr lang="cs-CZ" sz="4000" b="0" dirty="0" smtClean="0">
                <a:solidFill>
                  <a:srgbClr val="C00000"/>
                </a:solidFill>
                <a:latin typeface="Comic Sans MS" pitchFamily="66" charset="0"/>
              </a:rPr>
              <a:t> = </a:t>
            </a:r>
            <a:r>
              <a:rPr lang="cs-CZ" sz="4000" b="0" dirty="0">
                <a:solidFill>
                  <a:srgbClr val="C00000"/>
                </a:solidFill>
                <a:latin typeface="Comic Sans MS" pitchFamily="66" charset="0"/>
              </a:rPr>
              <a:t>0,1 m</a:t>
            </a:r>
          </a:p>
          <a:p>
            <a:r>
              <a:rPr lang="cs-CZ" sz="4000" b="0" dirty="0">
                <a:solidFill>
                  <a:srgbClr val="C00000"/>
                </a:solidFill>
                <a:latin typeface="Comic Sans MS" pitchFamily="66" charset="0"/>
              </a:rPr>
              <a:t>1 </a:t>
            </a:r>
            <a:r>
              <a:rPr lang="cs-CZ" sz="4000" b="0" dirty="0" smtClean="0">
                <a:solidFill>
                  <a:srgbClr val="C00000"/>
                </a:solidFill>
                <a:latin typeface="Comic Sans MS" pitchFamily="66" charset="0"/>
              </a:rPr>
              <a:t>cm  = </a:t>
            </a:r>
            <a:r>
              <a:rPr lang="cs-CZ" sz="4000" b="0" dirty="0">
                <a:solidFill>
                  <a:srgbClr val="C00000"/>
                </a:solidFill>
                <a:latin typeface="Comic Sans MS" pitchFamily="66" charset="0"/>
              </a:rPr>
              <a:t>0,01 m</a:t>
            </a:r>
          </a:p>
          <a:p>
            <a:r>
              <a:rPr lang="cs-CZ" sz="4000" b="0" dirty="0">
                <a:solidFill>
                  <a:srgbClr val="C00000"/>
                </a:solidFill>
                <a:latin typeface="Comic Sans MS" pitchFamily="66" charset="0"/>
              </a:rPr>
              <a:t>1 mm </a:t>
            </a:r>
            <a:r>
              <a:rPr lang="cs-CZ" sz="4000" b="0" dirty="0" smtClean="0">
                <a:solidFill>
                  <a:srgbClr val="C00000"/>
                </a:solidFill>
                <a:latin typeface="Comic Sans MS" pitchFamily="66" charset="0"/>
              </a:rPr>
              <a:t>= </a:t>
            </a:r>
            <a:r>
              <a:rPr lang="cs-CZ" sz="4000" b="0" dirty="0">
                <a:solidFill>
                  <a:srgbClr val="C00000"/>
                </a:solidFill>
                <a:latin typeface="Comic Sans MS" pitchFamily="66" charset="0"/>
              </a:rPr>
              <a:t>0,001 m</a:t>
            </a:r>
          </a:p>
          <a:p>
            <a:r>
              <a:rPr lang="cs-CZ" sz="4000" b="0" dirty="0">
                <a:solidFill>
                  <a:srgbClr val="C00000"/>
                </a:solidFill>
                <a:latin typeface="Comic Sans MS" pitchFamily="66" charset="0"/>
              </a:rPr>
              <a:t>1 km </a:t>
            </a:r>
            <a:r>
              <a:rPr lang="cs-CZ" sz="4000" b="0" dirty="0" smtClean="0">
                <a:solidFill>
                  <a:srgbClr val="C00000"/>
                </a:solidFill>
                <a:latin typeface="Comic Sans MS" pitchFamily="66" charset="0"/>
              </a:rPr>
              <a:t> = </a:t>
            </a:r>
            <a:r>
              <a:rPr lang="cs-CZ" sz="4000" b="0" dirty="0">
                <a:solidFill>
                  <a:srgbClr val="C00000"/>
                </a:solidFill>
                <a:latin typeface="Comic Sans MS" pitchFamily="66" charset="0"/>
              </a:rPr>
              <a:t>1000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924" y="237173"/>
            <a:ext cx="77639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5400" b="1" dirty="0">
                <a:solidFill>
                  <a:srgbClr val="0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DÉLKOVÁ MĚŘIDLA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755529" y="1420178"/>
            <a:ext cx="21723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Comic Sans MS" pitchFamily="66" charset="0"/>
              </a:rPr>
              <a:t>Pravítko</a:t>
            </a:r>
          </a:p>
        </p:txBody>
      </p:sp>
      <p:pic>
        <p:nvPicPr>
          <p:cNvPr id="6" name="Obrázek 5" descr="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3096344" cy="2322258"/>
          </a:xfrm>
          <a:prstGeom prst="rect">
            <a:avLst/>
          </a:prstGeom>
        </p:spPr>
      </p:pic>
      <p:pic>
        <p:nvPicPr>
          <p:cNvPr id="7" name="Obrázek 6" descr="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4464496" cy="3348372"/>
          </a:xfrm>
          <a:prstGeom prst="rect">
            <a:avLst/>
          </a:prstGeom>
        </p:spPr>
      </p:pic>
      <p:pic>
        <p:nvPicPr>
          <p:cNvPr id="9" name="Obrázek 8" descr="00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797152"/>
            <a:ext cx="6767736" cy="13059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2675" y="252889"/>
            <a:ext cx="697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Comic Sans MS" pitchFamily="66" charset="0"/>
              </a:rPr>
              <a:t>Krejčovský metr</a:t>
            </a:r>
          </a:p>
        </p:txBody>
      </p:sp>
      <p:pic>
        <p:nvPicPr>
          <p:cNvPr id="71" name="Obrázek 70" descr="00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5026" y="252889"/>
            <a:ext cx="3168352" cy="2376264"/>
          </a:xfrm>
          <a:prstGeom prst="rect">
            <a:avLst/>
          </a:prstGeom>
        </p:spPr>
      </p:pic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224989" y="2204864"/>
            <a:ext cx="53285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Comic Sans MS" pitchFamily="66" charset="0"/>
              </a:rPr>
              <a:t>Skládací metr</a:t>
            </a:r>
          </a:p>
          <a:p>
            <a:r>
              <a:rPr lang="cs-CZ" sz="4000" b="1" dirty="0">
                <a:solidFill>
                  <a:srgbClr val="C00000"/>
                </a:solidFill>
                <a:latin typeface="Comic Sans MS" pitchFamily="66" charset="0"/>
              </a:rPr>
              <a:t>(truhlářský)</a:t>
            </a:r>
          </a:p>
        </p:txBody>
      </p:sp>
      <p:pic>
        <p:nvPicPr>
          <p:cNvPr id="73" name="Obrázek 72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996952"/>
            <a:ext cx="5174565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401</Words>
  <Application>Microsoft Office PowerPoint</Application>
  <PresentationFormat>Předvádění na obrazovce (4:3)</PresentationFormat>
  <Paragraphs>60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Měření délky</vt:lpstr>
      <vt:lpstr>Měření délky.  Jednotky délky.</vt:lpstr>
      <vt:lpstr>Prezentace aplikace PowerPoint</vt:lpstr>
      <vt:lpstr>První jednotky délky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Posuvné měřidlo </vt:lpstr>
      <vt:lpstr>Mikrometrické měřidlo</vt:lpstr>
      <vt:lpstr>Zápis</vt:lpstr>
      <vt:lpstr>Prezentace aplikace PowerPoint</vt:lpstr>
      <vt:lpstr> Doplň:  </vt:lpstr>
      <vt:lpstr>Zkontroluj: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délky</dc:title>
  <dc:creator>Eliška</dc:creator>
  <cp:lastModifiedBy>Eliška</cp:lastModifiedBy>
  <cp:revision>24</cp:revision>
  <dcterms:created xsi:type="dcterms:W3CDTF">2014-02-02T21:48:42Z</dcterms:created>
  <dcterms:modified xsi:type="dcterms:W3CDTF">2014-02-28T21:18:49Z</dcterms:modified>
</cp:coreProperties>
</file>